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5143500" cx="9144000"/>
  <p:notesSz cx="6858000" cy="9144000"/>
  <p:embeddedFontLst>
    <p:embeddedFont>
      <p:font typeface="Roboto Thin"/>
      <p:regular r:id="rId67"/>
      <p:bold r:id="rId68"/>
      <p:italic r:id="rId69"/>
      <p:boldItalic r:id="rId70"/>
    </p:embeddedFont>
    <p:embeddedFont>
      <p:font typeface="Nunito"/>
      <p:regular r:id="rId71"/>
      <p:bold r:id="rId72"/>
      <p:italic r:id="rId73"/>
      <p:boldItalic r:id="rId74"/>
    </p:embeddedFont>
    <p:embeddedFont>
      <p:font typeface="Nunito ExtraBold"/>
      <p:bold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300E7B-BA94-46F4-9DE2-526939455CBF}">
  <a:tblStyle styleId="{9A300E7B-BA94-46F4-9DE2-526939455CBF}"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20000"/>
            </a:schemeClr>
          </a:solidFill>
        </a:fill>
      </a:tcStyle>
    </a:band1H>
    <a:band2H>
      <a:tcTxStyle/>
    </a:band2H>
    <a:band1V>
      <a:tcTxStyle/>
      <a:tcStyle>
        <a:fill>
          <a:solidFill>
            <a:schemeClr val="accent3">
              <a:alpha val="20000"/>
            </a:schemeClr>
          </a:solidFill>
        </a:fill>
      </a:tcStyle>
    </a:band1V>
    <a:band2V>
      <a:tcTxStyle/>
    </a:band2V>
    <a:lastCol>
      <a:tcTxStyle b="on" i="off"/>
    </a:lastCol>
    <a:firstCol>
      <a:tcTxStyle b="on" i="off"/>
    </a:firstCol>
    <a:lastRow>
      <a:tcTxStyle b="on" i="off"/>
      <a:tcStyle>
        <a:tcBdr>
          <a:top>
            <a:ln cap="flat" cmpd="sng" w="12700">
              <a:solidFill>
                <a:schemeClr val="accent3"/>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3"/>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50604D1D-6F0A-488B-A5A8-69C67E819A3F}" styleName="Table_1">
    <a:wholeTbl>
      <a:tcTxStyle b="off" i="off">
        <a:font>
          <a:latin typeface="Arial"/>
          <a:ea typeface="Arial"/>
          <a:cs typeface="Arial"/>
        </a:font>
        <a:schemeClr val="dk1"/>
      </a:tcTxStyle>
      <a:tcStyle>
        <a:tcBdr>
          <a:left>
            <a:ln cap="flat" cmpd="sng" w="12700">
              <a:solidFill>
                <a:schemeClr val="accent3"/>
              </a:solidFill>
              <a:prstDash val="solid"/>
              <a:round/>
              <a:headEnd len="sm" w="sm" type="none"/>
              <a:tailEnd len="sm" w="sm" type="none"/>
            </a:ln>
          </a:left>
          <a:right>
            <a:ln cap="flat" cmpd="sng" w="12700">
              <a:solidFill>
                <a:schemeClr val="accent3"/>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12700">
              <a:solidFill>
                <a:schemeClr val="accent3"/>
              </a:solidFill>
              <a:prstDash val="solid"/>
              <a:round/>
              <a:headEnd len="sm" w="sm" type="none"/>
              <a:tailEnd len="sm" w="sm" type="none"/>
            </a:ln>
          </a:insideH>
          <a:insideV>
            <a:ln cap="flat" cmpd="sng" w="12700">
              <a:solidFill>
                <a:schemeClr val="accent3"/>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20000"/>
            </a:schemeClr>
          </a:solidFill>
        </a:fill>
      </a:tcStyle>
    </a:band1H>
    <a:band2H>
      <a:tcTxStyle/>
    </a:band2H>
    <a:band1V>
      <a:tcTxStyle/>
      <a:tcStyle>
        <a:fill>
          <a:solidFill>
            <a:schemeClr val="accent3">
              <a:alpha val="20000"/>
            </a:schemeClr>
          </a:solidFill>
        </a:fill>
      </a:tcStyle>
    </a:band1V>
    <a:band2V>
      <a:tcTxStyle/>
    </a:band2V>
    <a:lastCol>
      <a:tcTxStyle b="on" i="off"/>
    </a:lastCol>
    <a:firstCol>
      <a:tcTxStyle b="on" i="off"/>
    </a:firstCol>
    <a:lastRow>
      <a:tcTxStyle b="on" i="off"/>
      <a:tcStyle>
        <a:tcBdr>
          <a:top>
            <a:ln cap="flat" cmpd="sng" w="50800">
              <a:solidFill>
                <a:schemeClr val="accent3"/>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3"/>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4992B598-C1B1-4235-8E88-6147754A64B0}"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2438EC6-416F-47B4-A39D-E3E0EE4D41F9}" styleName="Table_3">
    <a:wholeTbl>
      <a:tcTxStyle b="off" i="off">
        <a:font>
          <a:latin typeface="Arial"/>
          <a:ea typeface="Arial"/>
          <a:cs typeface="Arial"/>
        </a:font>
        <a:srgbClr val="FFFFFF"/>
      </a:tcTxStyle>
      <a:tcStyle>
        <a:tcBdr>
          <a:left>
            <a:ln cap="flat" cmpd="sng" w="12700">
              <a:solidFill>
                <a:srgbClr val="C4A15A"/>
              </a:solidFill>
              <a:prstDash val="solid"/>
              <a:round/>
              <a:headEnd len="sm" w="sm" type="none"/>
              <a:tailEnd len="sm" w="sm" type="none"/>
            </a:ln>
          </a:left>
          <a:right>
            <a:ln cap="flat" cmpd="sng" w="12700">
              <a:solidFill>
                <a:srgbClr val="C4A15A"/>
              </a:solidFill>
              <a:prstDash val="solid"/>
              <a:round/>
              <a:headEnd len="sm" w="sm" type="none"/>
              <a:tailEnd len="sm" w="sm" type="none"/>
            </a:ln>
          </a:right>
          <a:top>
            <a:ln cap="flat" cmpd="sng" w="12700">
              <a:solidFill>
                <a:srgbClr val="C4A15A"/>
              </a:solidFill>
              <a:prstDash val="solid"/>
              <a:round/>
              <a:headEnd len="sm" w="sm" type="none"/>
              <a:tailEnd len="sm" w="sm" type="none"/>
            </a:ln>
          </a:top>
          <a:bottom>
            <a:ln cap="flat" cmpd="sng" w="12700">
              <a:solidFill>
                <a:srgbClr val="C4A15A"/>
              </a:solidFill>
              <a:prstDash val="solid"/>
              <a:round/>
              <a:headEnd len="sm" w="sm" type="none"/>
              <a:tailEnd len="sm" w="sm" type="none"/>
            </a:ln>
          </a:bottom>
          <a:insideH>
            <a:ln cap="flat" cmpd="sng" w="12700">
              <a:solidFill>
                <a:srgbClr val="C4A15A"/>
              </a:solidFill>
              <a:prstDash val="solid"/>
              <a:round/>
              <a:headEnd len="sm" w="sm" type="none"/>
              <a:tailEnd len="sm" w="sm" type="none"/>
            </a:ln>
          </a:insideH>
          <a:insideV>
            <a:ln cap="flat" cmpd="sng" w="12700">
              <a:solidFill>
                <a:srgbClr val="C4A15A"/>
              </a:solidFill>
              <a:prstDash val="solid"/>
              <a:round/>
              <a:headEnd len="sm" w="sm" type="none"/>
              <a:tailEnd len="sm" w="sm" type="none"/>
            </a:ln>
          </a:insideV>
        </a:tcBdr>
        <a:fill>
          <a:solidFill>
            <a:srgbClr val="FFFFFF">
              <a:alpha val="0"/>
            </a:srgbClr>
          </a:solidFill>
        </a:fill>
      </a:tcStyle>
    </a:wholeTbl>
    <a:band1H>
      <a:tcTxStyle/>
      <a:tcStyle>
        <a:fill>
          <a:solidFill>
            <a:srgbClr val="C4A15A">
              <a:alpha val="20000"/>
            </a:srgbClr>
          </a:solidFill>
        </a:fill>
      </a:tcStyle>
    </a:band1H>
    <a:band2H>
      <a:tcTxStyle/>
    </a:band2H>
    <a:band1V>
      <a:tcTxStyle/>
      <a:tcStyle>
        <a:fill>
          <a:solidFill>
            <a:srgbClr val="C4A15A">
              <a:alpha val="20000"/>
            </a:srgbClr>
          </a:solidFill>
        </a:fill>
      </a:tcStyle>
    </a:band1V>
    <a:band2V>
      <a:tcTxStyle/>
    </a:band2V>
    <a:lastCol>
      <a:tcTxStyle b="on" i="off"/>
    </a:lastCol>
    <a:firstCol>
      <a:tcTxStyle b="on" i="off"/>
    </a:firstCol>
    <a:lastRow>
      <a:tcTxStyle b="on" i="off"/>
      <a:tcStyle>
        <a:tcBdr>
          <a:top>
            <a:ln cap="flat" cmpd="sng" w="50800">
              <a:solidFill>
                <a:srgbClr val="C4A15A"/>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rgbClr val="C4A15A"/>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A631B1D5-5222-48D1-BB36-8B0B4989EAFA}" styleName="Table_4">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unito-italic.fntdata"/><Relationship Id="rId72" Type="http://schemas.openxmlformats.org/officeDocument/2006/relationships/font" Target="fonts/Nunito-bold.fntdata"/><Relationship Id="rId31" Type="http://schemas.openxmlformats.org/officeDocument/2006/relationships/slide" Target="slides/slide25.xml"/><Relationship Id="rId75" Type="http://schemas.openxmlformats.org/officeDocument/2006/relationships/font" Target="fonts/NunitoExtraBold-bold.fntdata"/><Relationship Id="rId30" Type="http://schemas.openxmlformats.org/officeDocument/2006/relationships/slide" Target="slides/slide24.xml"/><Relationship Id="rId74" Type="http://schemas.openxmlformats.org/officeDocument/2006/relationships/font" Target="fonts/Nunito-boldItalic.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NunitoExtraBold-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Nunito-regular.fntdata"/><Relationship Id="rId70" Type="http://schemas.openxmlformats.org/officeDocument/2006/relationships/font" Target="fonts/RobotoThin-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RobotoThin-bold.fntdata"/><Relationship Id="rId23" Type="http://schemas.openxmlformats.org/officeDocument/2006/relationships/slide" Target="slides/slide17.xml"/><Relationship Id="rId67" Type="http://schemas.openxmlformats.org/officeDocument/2006/relationships/font" Target="fonts/RobotoThin-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Thin-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7b1854b165_1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17b1854b165_1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7b1854b165_13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7b1854b165_13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7b1854b165_1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17b1854b165_13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7b1854b165_13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17b1854b165_13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7b1854b165_13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17b1854b165_13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7b1854b165_13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17b1854b165_13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Need help to distinguished all and check if we need to add anything - </a:t>
            </a:r>
            <a:endParaRPr/>
          </a:p>
          <a:p>
            <a:pPr indent="-298450" lvl="0" marL="457200" rtl="0" algn="l">
              <a:lnSpc>
                <a:spcPct val="100000"/>
              </a:lnSpc>
              <a:spcBef>
                <a:spcPts val="0"/>
              </a:spcBef>
              <a:spcAft>
                <a:spcPts val="0"/>
              </a:spcAft>
              <a:buSzPts val="1100"/>
              <a:buChar char="-"/>
            </a:pPr>
            <a:r>
              <a:rPr lang="en"/>
              <a:t>Change CloudFormation to just AWS</a:t>
            </a:r>
            <a:endParaRPr/>
          </a:p>
          <a:p>
            <a:pPr indent="-298450" lvl="0" marL="457200" rtl="0" algn="l">
              <a:lnSpc>
                <a:spcPct val="100000"/>
              </a:lnSpc>
              <a:spcBef>
                <a:spcPts val="0"/>
              </a:spcBef>
              <a:spcAft>
                <a:spcPts val="0"/>
              </a:spcAft>
              <a:buSzPts val="1100"/>
              <a:buChar char="-"/>
            </a:pPr>
            <a:r>
              <a:rPr lang="en"/>
              <a:t>iOS App - swift, coreML</a:t>
            </a:r>
            <a:endParaRPr/>
          </a:p>
          <a:p>
            <a:pPr indent="-298450" lvl="0" marL="457200" rtl="0" algn="l">
              <a:lnSpc>
                <a:spcPct val="100000"/>
              </a:lnSpc>
              <a:spcBef>
                <a:spcPts val="0"/>
              </a:spcBef>
              <a:spcAft>
                <a:spcPts val="0"/>
              </a:spcAft>
              <a:buSzPts val="1100"/>
              <a:buChar char="-"/>
            </a:pPr>
            <a:r>
              <a:rPr lang="en"/>
              <a:t>Backend - python, keras, tensorflow</a:t>
            </a:r>
            <a:endParaRPr/>
          </a:p>
          <a:p>
            <a:pPr indent="-298450" lvl="0" marL="457200" rtl="0" algn="l">
              <a:lnSpc>
                <a:spcPct val="100000"/>
              </a:lnSpc>
              <a:spcBef>
                <a:spcPts val="0"/>
              </a:spcBef>
              <a:spcAft>
                <a:spcPts val="0"/>
              </a:spcAft>
              <a:buSzPts val="1100"/>
              <a:buChar char="-"/>
            </a:pPr>
            <a:r>
              <a:rPr lang="en"/>
              <a:t>Apple Map Kit,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7b1854b165_13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17b1854b165_13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8a5c62ece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18a5c62ece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Need to update it with a sequence diagram and flow diagram - let’s work on changing this, </a:t>
            </a:r>
            <a:endParaRPr/>
          </a:p>
          <a:p>
            <a:pPr indent="0" lvl="0" marL="0" rtl="0" algn="l">
              <a:lnSpc>
                <a:spcPct val="100000"/>
              </a:lnSpc>
              <a:spcBef>
                <a:spcPts val="0"/>
              </a:spcBef>
              <a:spcAft>
                <a:spcPts val="0"/>
              </a:spcAft>
              <a:buSzPts val="1100"/>
              <a:buNone/>
            </a:pPr>
            <a:r>
              <a:rPr lang="en"/>
              <a:t>Conceptual diagram - Austin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7b1854b165_13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17b1854b165_13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Need to update it with a sequence diagram and flow diagram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7b1854b165_13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17b1854b165_13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7b1854b165_13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17b1854b165_13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7b1854b165_13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17b1854b165_13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7b1854b165_13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17b1854b165_13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7c031511b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17c031511b2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bd8edb8b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bd8edb8b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7b1854b165_13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17b1854b165_13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bd3b28832a_2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bd3b28832a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delete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bd3b28832a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bd3b28832a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bd3b28832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bd3b28832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bd3b28832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1bd3b28832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Aku will do it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bd3b28832a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1bd3b28832a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c3e5a8387b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c3e5a8387b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7b1854b165_13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17b1854b165_13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bd3b28832a_2_3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bd3b28832a_2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Look into the ideal </a:t>
            </a:r>
            <a:r>
              <a:rPr lang="en"/>
              <a:t>trend</a:t>
            </a:r>
            <a:r>
              <a:rPr lang="en"/>
              <a:t> and fix</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bd3b28832a_2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1bd3b28832a_2_5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bd3b28832a_2_5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1bd3b28832a_2_5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bd3b28832a_2_5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1bd3b28832a_2_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bd3b28832a_2_5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1bd3b28832a_2_5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Aku will do it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bd3b28832a_2_5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1bd3b28832a_2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Aku will do it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7b1854b165_13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17b1854b165_13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Aku</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7b1854b165_13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17b1854b165_13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WhatsApp chat and fill - and update the slide number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7b1854b165_13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17b1854b165_13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7b1854b165_13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17b1854b165_13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Mentions only the user story and mark status as DONE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7b1854b165_1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17b1854b165_13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bd3b28832a_2_5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1bd3b28832a_2_5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Mentions only the user story and mark status as DONE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7b1854b165_13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17b1854b165_13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7b1854b165_13_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17b1854b165_13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7b1854b165_13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17b1854b165_13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7b1854b165_13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17b1854b165_13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Aku</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9fc5cd287a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19fc5cd287a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Aku</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7b1854b165_13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17b1854b165_13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7b1854b165_13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17b1854b165_13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Burn down chart need to be straight line for ideal trend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7b1854b165_13_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17b1854b165_13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Average velocity = Total completed / 8</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bd3b28832a_2_5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1bd3b28832a_2_5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Average velocity = Total completed / 8</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7b1854b165_13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7b1854b165_13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7b1854b165_13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17b1854b165_13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7b1854b165_13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17b1854b165_13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7b1854b165_13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17b1854b165_13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bea58a22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bea58a22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Implement more classes for recognition</a:t>
            </a:r>
            <a:endParaRPr sz="800">
              <a:solidFill>
                <a:srgbClr val="BF9000"/>
              </a:solidFill>
              <a:latin typeface="Trebuchet MS"/>
              <a:ea typeface="Trebuchet MS"/>
              <a:cs typeface="Trebuchet MS"/>
              <a:sym typeface="Trebuchet MS"/>
            </a:endParaRPr>
          </a:p>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Create and register domain name for application</a:t>
            </a:r>
            <a:endParaRPr sz="800">
              <a:solidFill>
                <a:srgbClr val="BF9000"/>
              </a:solidFill>
              <a:latin typeface="Trebuchet MS"/>
              <a:ea typeface="Trebuchet MS"/>
              <a:cs typeface="Trebuchet MS"/>
              <a:sym typeface="Trebuchet MS"/>
            </a:endParaRPr>
          </a:p>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Implement load balancer and network routing in AWS</a:t>
            </a:r>
            <a:endParaRPr sz="800">
              <a:solidFill>
                <a:srgbClr val="BF9000"/>
              </a:solidFill>
              <a:latin typeface="Trebuchet MS"/>
              <a:ea typeface="Trebuchet MS"/>
              <a:cs typeface="Trebuchet MS"/>
              <a:sym typeface="Trebuchet MS"/>
            </a:endParaRPr>
          </a:p>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Develop compatibility across different platforms </a:t>
            </a:r>
            <a:endParaRPr sz="800">
              <a:solidFill>
                <a:srgbClr val="BF9000"/>
              </a:solidFill>
              <a:latin typeface="Trebuchet MS"/>
              <a:ea typeface="Trebuchet MS"/>
              <a:cs typeface="Trebuchet MS"/>
              <a:sym typeface="Trebuchet MS"/>
            </a:endParaRPr>
          </a:p>
          <a:p>
            <a:pPr indent="0" lvl="0" marL="0" rtl="0" algn="l">
              <a:spcBef>
                <a:spcPts val="0"/>
              </a:spcBef>
              <a:spcAft>
                <a:spcPts val="0"/>
              </a:spcAft>
              <a:buNone/>
            </a:pPr>
            <a:r>
              <a:t/>
            </a:r>
            <a:endParaRPr sz="800">
              <a:solidFill>
                <a:srgbClr val="BF9000"/>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sz="800">
              <a:solidFill>
                <a:srgbClr val="BF9000"/>
              </a:solidFill>
              <a:latin typeface="Trebuchet MS"/>
              <a:ea typeface="Trebuchet MS"/>
              <a:cs typeface="Trebuchet MS"/>
              <a:sym typeface="Trebuchet M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7b1854b165_13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17b1854b165_13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7b1854b165_13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17b1854b165_13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7c031511b2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7c031511b2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9de8f539b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9de8f539b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7b1854b165_13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17b1854b165_13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7b1854b165_13_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g17b1854b165_13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7b1854b165_13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17b1854b165_13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9fc5cd287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9fc5cd287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7b1854b165_1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17b1854b165_13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7b1854b165_13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17b1854b165_13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7b1854b165_13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7b1854b165_13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 name="Shape 9"/>
        <p:cNvGrpSpPr/>
        <p:nvPr/>
      </p:nvGrpSpPr>
      <p:grpSpPr>
        <a:xfrm>
          <a:off x="0" y="0"/>
          <a:ext cx="0" cy="0"/>
          <a:chOff x="0" y="0"/>
          <a:chExt cx="0" cy="0"/>
        </a:xfrm>
      </p:grpSpPr>
      <p:sp>
        <p:nvSpPr>
          <p:cNvPr id="10" name="Google Shape;10;p2"/>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 name="Google Shape;14;p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 name="Google Shape;111;p11"/>
          <p:cNvGrpSpPr/>
          <p:nvPr/>
        </p:nvGrpSpPr>
        <p:grpSpPr>
          <a:xfrm>
            <a:off x="5959222" y="4119576"/>
            <a:ext cx="2520951" cy="1024165"/>
            <a:chOff x="6917201" y="0"/>
            <a:chExt cx="2227776"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 name="Google Shape;115;p11"/>
          <p:cNvGrpSpPr/>
          <p:nvPr/>
        </p:nvGrpSpPr>
        <p:grpSpPr>
          <a:xfrm>
            <a:off x="199149" y="2"/>
            <a:ext cx="2795413" cy="1083308"/>
            <a:chOff x="6917201" y="0"/>
            <a:chExt cx="2227776"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p11"/>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0"/>
              </a:spcBef>
              <a:spcAft>
                <a:spcPts val="0"/>
              </a:spcAft>
              <a:buSzPts val="1100"/>
              <a:buChar char="○"/>
              <a:defRPr/>
            </a:lvl2pPr>
            <a:lvl3pPr indent="-298450" lvl="2" marL="1371600" algn="ctr">
              <a:lnSpc>
                <a:spcPct val="115000"/>
              </a:lnSpc>
              <a:spcBef>
                <a:spcPts val="0"/>
              </a:spcBef>
              <a:spcAft>
                <a:spcPts val="0"/>
              </a:spcAft>
              <a:buSzPts val="1100"/>
              <a:buChar char="■"/>
              <a:defRPr/>
            </a:lvl3pPr>
            <a:lvl4pPr indent="-298450" lvl="3" marL="1828800" algn="ctr">
              <a:lnSpc>
                <a:spcPct val="115000"/>
              </a:lnSpc>
              <a:spcBef>
                <a:spcPts val="0"/>
              </a:spcBef>
              <a:spcAft>
                <a:spcPts val="0"/>
              </a:spcAft>
              <a:buSzPts val="1100"/>
              <a:buChar char="●"/>
              <a:defRPr/>
            </a:lvl4pPr>
            <a:lvl5pPr indent="-298450" lvl="4" marL="2286000" algn="ctr">
              <a:lnSpc>
                <a:spcPct val="115000"/>
              </a:lnSpc>
              <a:spcBef>
                <a:spcPts val="0"/>
              </a:spcBef>
              <a:spcAft>
                <a:spcPts val="0"/>
              </a:spcAft>
              <a:buSzPts val="1100"/>
              <a:buChar char="○"/>
              <a:defRPr/>
            </a:lvl5pPr>
            <a:lvl6pPr indent="-298450" lvl="5" marL="2743200" algn="ctr">
              <a:lnSpc>
                <a:spcPct val="115000"/>
              </a:lnSpc>
              <a:spcBef>
                <a:spcPts val="0"/>
              </a:spcBef>
              <a:spcAft>
                <a:spcPts val="0"/>
              </a:spcAft>
              <a:buSzPts val="1100"/>
              <a:buChar char="■"/>
              <a:defRPr/>
            </a:lvl6pPr>
            <a:lvl7pPr indent="-298450" lvl="6" marL="3200400" algn="ctr">
              <a:lnSpc>
                <a:spcPct val="115000"/>
              </a:lnSpc>
              <a:spcBef>
                <a:spcPts val="0"/>
              </a:spcBef>
              <a:spcAft>
                <a:spcPts val="0"/>
              </a:spcAft>
              <a:buSzPts val="1100"/>
              <a:buChar char="●"/>
              <a:defRPr/>
            </a:lvl7pPr>
            <a:lvl8pPr indent="-298450" lvl="7" marL="3657600" algn="ctr">
              <a:lnSpc>
                <a:spcPct val="115000"/>
              </a:lnSpc>
              <a:spcBef>
                <a:spcPts val="0"/>
              </a:spcBef>
              <a:spcAft>
                <a:spcPts val="0"/>
              </a:spcAft>
              <a:buSzPts val="1100"/>
              <a:buChar char="○"/>
              <a:defRPr/>
            </a:lvl8pPr>
            <a:lvl9pPr indent="-298450" lvl="8" marL="4114800" algn="ctr">
              <a:lnSpc>
                <a:spcPct val="115000"/>
              </a:lnSpc>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 name="Shape 15"/>
        <p:cNvGrpSpPr/>
        <p:nvPr/>
      </p:nvGrpSpPr>
      <p:grpSpPr>
        <a:xfrm>
          <a:off x="0" y="0"/>
          <a:ext cx="0" cy="0"/>
          <a:chOff x="0" y="0"/>
          <a:chExt cx="0" cy="0"/>
        </a:xfrm>
      </p:grpSpPr>
      <p:sp>
        <p:nvSpPr>
          <p:cNvPr id="16" name="Google Shape;16;p3"/>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0" name="Google Shape;20;p3"/>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1" name="Google Shape;21;p3"/>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2" name="Google Shape;22;p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4"/>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 name="Google Shape;28;p4"/>
          <p:cNvGrpSpPr/>
          <p:nvPr/>
        </p:nvGrpSpPr>
        <p:grpSpPr>
          <a:xfrm>
            <a:off x="255200" y="592"/>
            <a:ext cx="2250363" cy="1044300"/>
            <a:chOff x="255200" y="592"/>
            <a:chExt cx="2250363" cy="1044300"/>
          </a:xfrm>
        </p:grpSpPr>
        <p:sp>
          <p:nvSpPr>
            <p:cNvPr id="29" name="Google Shape;29;p4"/>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4"/>
          <p:cNvGrpSpPr/>
          <p:nvPr/>
        </p:nvGrpSpPr>
        <p:grpSpPr>
          <a:xfrm>
            <a:off x="905395" y="592"/>
            <a:ext cx="2250363" cy="1044300"/>
            <a:chOff x="905395" y="592"/>
            <a:chExt cx="2250363" cy="1044300"/>
          </a:xfrm>
        </p:grpSpPr>
        <p:sp>
          <p:nvSpPr>
            <p:cNvPr id="33" name="Google Shape;33;p4"/>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 name="Google Shape;36;p4"/>
          <p:cNvGrpSpPr/>
          <p:nvPr/>
        </p:nvGrpSpPr>
        <p:grpSpPr>
          <a:xfrm>
            <a:off x="7057468" y="5088"/>
            <a:ext cx="1851281" cy="752108"/>
            <a:chOff x="6917201" y="0"/>
            <a:chExt cx="2227776" cy="863400"/>
          </a:xfrm>
        </p:grpSpPr>
        <p:sp>
          <p:nvSpPr>
            <p:cNvPr id="37" name="Google Shape;37;p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 name="Google Shape;40;p4"/>
          <p:cNvGrpSpPr/>
          <p:nvPr/>
        </p:nvGrpSpPr>
        <p:grpSpPr>
          <a:xfrm>
            <a:off x="6553032" y="4217852"/>
            <a:ext cx="2389067" cy="925737"/>
            <a:chOff x="6917201" y="0"/>
            <a:chExt cx="2227776" cy="863400"/>
          </a:xfrm>
        </p:grpSpPr>
        <p:sp>
          <p:nvSpPr>
            <p:cNvPr id="41" name="Google Shape;41;p4"/>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 name="Google Shape;44;p4"/>
          <p:cNvGrpSpPr/>
          <p:nvPr/>
        </p:nvGrpSpPr>
        <p:grpSpPr>
          <a:xfrm>
            <a:off x="199149" y="4055652"/>
            <a:ext cx="2795413" cy="1083308"/>
            <a:chOff x="6917201" y="0"/>
            <a:chExt cx="2227776" cy="863400"/>
          </a:xfrm>
        </p:grpSpPr>
        <p:sp>
          <p:nvSpPr>
            <p:cNvPr id="45" name="Google Shape;45;p4"/>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 name="Google Shape;48;p4"/>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49" name="Google Shape;49;p4"/>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50" name="Google Shape;50;p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5"/>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 name="Google Shape;53;p5"/>
          <p:cNvGrpSpPr/>
          <p:nvPr/>
        </p:nvGrpSpPr>
        <p:grpSpPr>
          <a:xfrm>
            <a:off x="5594191" y="3961115"/>
            <a:ext cx="2910144" cy="1182340"/>
            <a:chOff x="6917201" y="0"/>
            <a:chExt cx="2227776" cy="863400"/>
          </a:xfrm>
        </p:grpSpPr>
        <p:sp>
          <p:nvSpPr>
            <p:cNvPr id="54" name="Google Shape;54;p5"/>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 name="Google Shape;57;p5"/>
          <p:cNvGrpSpPr/>
          <p:nvPr/>
        </p:nvGrpSpPr>
        <p:grpSpPr>
          <a:xfrm>
            <a:off x="199149" y="2"/>
            <a:ext cx="2795413" cy="1083308"/>
            <a:chOff x="6917201" y="0"/>
            <a:chExt cx="2227776" cy="863400"/>
          </a:xfrm>
        </p:grpSpPr>
        <p:sp>
          <p:nvSpPr>
            <p:cNvPr id="58" name="Google Shape;58;p5"/>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5"/>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62" name="Google Shape;62;p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8" name="Google Shape;68;p6"/>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7"/>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 name="Google Shape;85;p8"/>
          <p:cNvGrpSpPr/>
          <p:nvPr/>
        </p:nvGrpSpPr>
        <p:grpSpPr>
          <a:xfrm>
            <a:off x="34934" y="4522125"/>
            <a:ext cx="1593305" cy="617072"/>
            <a:chOff x="6917201" y="0"/>
            <a:chExt cx="2227776"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 name="Google Shape;89;p8"/>
          <p:cNvGrpSpPr/>
          <p:nvPr/>
        </p:nvGrpSpPr>
        <p:grpSpPr>
          <a:xfrm>
            <a:off x="5886353" y="1243"/>
            <a:ext cx="3257454" cy="1261514"/>
            <a:chOff x="6917201" y="0"/>
            <a:chExt cx="2227776"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p8"/>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9"/>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0"/>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rgbClr val="8E7CC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6.png"/><Relationship Id="rId9"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38.png"/><Relationship Id="rId7" Type="http://schemas.openxmlformats.org/officeDocument/2006/relationships/image" Target="../media/image31.png"/><Relationship Id="rId8"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9.png"/><Relationship Id="rId13" Type="http://schemas.openxmlformats.org/officeDocument/2006/relationships/image" Target="../media/image11.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6.png"/><Relationship Id="rId9" Type="http://schemas.openxmlformats.org/officeDocument/2006/relationships/image" Target="../media/image6.png"/><Relationship Id="rId1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image" Target="../media/image15.png"/><Relationship Id="rId8"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1.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6.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9.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3.png"/><Relationship Id="rId4" Type="http://schemas.openxmlformats.org/officeDocument/2006/relationships/image" Target="../media/image52.png"/><Relationship Id="rId5"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6.png"/><Relationship Id="rId4" Type="http://schemas.openxmlformats.org/officeDocument/2006/relationships/image" Target="../media/image45.png"/><Relationship Id="rId5"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image" Target="../media/image3.jpg"/><Relationship Id="rId5" Type="http://schemas.openxmlformats.org/officeDocument/2006/relationships/image" Target="../media/image20.jpg"/><Relationship Id="rId6" Type="http://schemas.openxmlformats.org/officeDocument/2006/relationships/image" Target="../media/image4.jpg"/><Relationship Id="rId7" Type="http://schemas.openxmlformats.org/officeDocument/2006/relationships/image" Target="../media/image1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2.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4.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3.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5.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1.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10" Type="http://schemas.openxmlformats.org/officeDocument/2006/relationships/image" Target="../media/image82.png"/><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74.png"/><Relationship Id="rId5" Type="http://schemas.openxmlformats.org/officeDocument/2006/relationships/image" Target="../media/image69.png"/><Relationship Id="rId6" Type="http://schemas.openxmlformats.org/officeDocument/2006/relationships/image" Target="../media/image72.png"/><Relationship Id="rId7" Type="http://schemas.openxmlformats.org/officeDocument/2006/relationships/image" Target="../media/image75.png"/><Relationship Id="rId8"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8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91.png"/><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8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89.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4.png"/><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8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4E13"/>
        </a:solidFill>
      </p:bgPr>
    </p:bg>
    <p:spTree>
      <p:nvGrpSpPr>
        <p:cNvPr id="127" name="Shape 127"/>
        <p:cNvGrpSpPr/>
        <p:nvPr/>
      </p:nvGrpSpPr>
      <p:grpSpPr>
        <a:xfrm>
          <a:off x="0" y="0"/>
          <a:ext cx="0" cy="0"/>
          <a:chOff x="0" y="0"/>
          <a:chExt cx="0" cy="0"/>
        </a:xfrm>
      </p:grpSpPr>
      <p:pic>
        <p:nvPicPr>
          <p:cNvPr id="128" name="Google Shape;128;p13"/>
          <p:cNvPicPr preferRelativeResize="0"/>
          <p:nvPr/>
        </p:nvPicPr>
        <p:blipFill>
          <a:blip r:embed="rId3">
            <a:alphaModFix amt="87000"/>
          </a:blip>
          <a:stretch>
            <a:fillRect/>
          </a:stretch>
        </p:blipFill>
        <p:spPr>
          <a:xfrm>
            <a:off x="190500" y="156875"/>
            <a:ext cx="8763000" cy="4818526"/>
          </a:xfrm>
          <a:prstGeom prst="rect">
            <a:avLst/>
          </a:prstGeom>
          <a:noFill/>
          <a:ln>
            <a:noFill/>
          </a:ln>
        </p:spPr>
      </p:pic>
      <p:sp>
        <p:nvSpPr>
          <p:cNvPr id="129" name="Google Shape;129;p13"/>
          <p:cNvSpPr txBox="1"/>
          <p:nvPr>
            <p:ph type="title"/>
          </p:nvPr>
        </p:nvSpPr>
        <p:spPr>
          <a:xfrm>
            <a:off x="666750" y="986800"/>
            <a:ext cx="7505700" cy="954600"/>
          </a:xfrm>
          <a:prstGeom prst="rect">
            <a:avLst/>
          </a:prstGeom>
          <a:noFill/>
          <a:ln>
            <a:noFill/>
          </a:ln>
          <a:effectLst>
            <a:outerShdw blurRad="57150" rotWithShape="0" algn="bl" dir="21240000" dist="19050">
              <a:srgbClr val="000000"/>
            </a:outerShdw>
          </a:effectLst>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lang="en" sz="4100">
                <a:solidFill>
                  <a:srgbClr val="FFD966"/>
                </a:solidFill>
                <a:latin typeface="Nunito ExtraBold"/>
                <a:ea typeface="Nunito ExtraBold"/>
                <a:cs typeface="Nunito ExtraBold"/>
                <a:sym typeface="Nunito ExtraBold"/>
              </a:rPr>
              <a:t>SQUANDER</a:t>
            </a:r>
            <a:endParaRPr sz="4100">
              <a:solidFill>
                <a:srgbClr val="FFD966"/>
              </a:solidFill>
              <a:latin typeface="Nunito ExtraBold"/>
              <a:ea typeface="Nunito ExtraBold"/>
              <a:cs typeface="Nunito ExtraBold"/>
              <a:sym typeface="Nunito ExtraBold"/>
            </a:endParaRPr>
          </a:p>
        </p:txBody>
      </p:sp>
      <p:sp>
        <p:nvSpPr>
          <p:cNvPr id="130" name="Google Shape;130;p13"/>
          <p:cNvSpPr txBox="1"/>
          <p:nvPr/>
        </p:nvSpPr>
        <p:spPr>
          <a:xfrm>
            <a:off x="3958475" y="20086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31" name="Google Shape;131;p13"/>
          <p:cNvSpPr txBox="1"/>
          <p:nvPr/>
        </p:nvSpPr>
        <p:spPr>
          <a:xfrm>
            <a:off x="4885750" y="2008650"/>
            <a:ext cx="4191000" cy="1285500"/>
          </a:xfrm>
          <a:prstGeom prst="rect">
            <a:avLst/>
          </a:prstGeom>
          <a:noFill/>
          <a:ln>
            <a:noFill/>
          </a:ln>
          <a:effectLst>
            <a:outerShdw blurRad="85725" rotWithShape="0" algn="bl">
              <a:srgbClr val="000000"/>
            </a:outerShdw>
          </a:effectLst>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lang="en" sz="2200">
                <a:solidFill>
                  <a:srgbClr val="F1C232"/>
                </a:solidFill>
                <a:latin typeface="Trebuchet MS"/>
                <a:ea typeface="Trebuchet MS"/>
                <a:cs typeface="Trebuchet MS"/>
                <a:sym typeface="Trebuchet MS"/>
              </a:rPr>
              <a:t>                 </a:t>
            </a:r>
            <a:r>
              <a:rPr lang="en" sz="2200">
                <a:solidFill>
                  <a:srgbClr val="FFD966"/>
                </a:solidFill>
                <a:latin typeface="Trebuchet MS"/>
                <a:ea typeface="Trebuchet MS"/>
                <a:cs typeface="Trebuchet MS"/>
                <a:sym typeface="Trebuchet MS"/>
              </a:rPr>
              <a:t> </a:t>
            </a:r>
            <a:r>
              <a:rPr b="0" i="0" lang="en" sz="2150" u="none" cap="none" strike="noStrike">
                <a:solidFill>
                  <a:srgbClr val="FFD966"/>
                </a:solidFill>
                <a:latin typeface="Trebuchet MS"/>
                <a:ea typeface="Trebuchet MS"/>
                <a:cs typeface="Trebuchet MS"/>
                <a:sym typeface="Trebuchet MS"/>
              </a:rPr>
              <a:t>CAPSTONE PROJECT </a:t>
            </a:r>
            <a:endParaRPr b="0" i="0" sz="2150" u="none" cap="none" strike="noStrike">
              <a:solidFill>
                <a:srgbClr val="FFD966"/>
              </a:solidFill>
              <a:latin typeface="Trebuchet MS"/>
              <a:ea typeface="Trebuchet MS"/>
              <a:cs typeface="Trebuchet MS"/>
              <a:sym typeface="Trebuchet MS"/>
            </a:endParaRPr>
          </a:p>
          <a:p>
            <a:pPr indent="0" lvl="0" marL="0" rtl="0" algn="ctr">
              <a:lnSpc>
                <a:spcPct val="115000"/>
              </a:lnSpc>
              <a:spcBef>
                <a:spcPts val="0"/>
              </a:spcBef>
              <a:spcAft>
                <a:spcPts val="0"/>
              </a:spcAft>
              <a:buClr>
                <a:srgbClr val="000000"/>
              </a:buClr>
              <a:buSzPts val="2200"/>
              <a:buFont typeface="Arial"/>
              <a:buNone/>
            </a:pPr>
            <a:r>
              <a:rPr lang="en" sz="2150">
                <a:solidFill>
                  <a:srgbClr val="FFD966"/>
                </a:solidFill>
                <a:latin typeface="Trebuchet MS"/>
                <a:ea typeface="Trebuchet MS"/>
                <a:cs typeface="Trebuchet MS"/>
                <a:sym typeface="Trebuchet MS"/>
              </a:rPr>
              <a:t>                             - FALL 2022 </a:t>
            </a:r>
            <a:endParaRPr sz="2150">
              <a:solidFill>
                <a:srgbClr val="FFD966"/>
              </a:solidFill>
              <a:latin typeface="Trebuchet MS"/>
              <a:ea typeface="Trebuchet MS"/>
              <a:cs typeface="Trebuchet MS"/>
              <a:sym typeface="Trebuchet MS"/>
            </a:endParaRPr>
          </a:p>
          <a:p>
            <a:pPr indent="0" lvl="0" marL="0" marR="0" rtl="0" algn="ctr">
              <a:lnSpc>
                <a:spcPct val="115000"/>
              </a:lnSpc>
              <a:spcBef>
                <a:spcPts val="0"/>
              </a:spcBef>
              <a:spcAft>
                <a:spcPts val="0"/>
              </a:spcAft>
              <a:buClr>
                <a:srgbClr val="000000"/>
              </a:buClr>
              <a:buSzPts val="2200"/>
              <a:buFont typeface="Arial"/>
              <a:buNone/>
            </a:pPr>
            <a:r>
              <a:rPr lang="en" sz="2150">
                <a:solidFill>
                  <a:srgbClr val="FFD966"/>
                </a:solidFill>
                <a:latin typeface="Trebuchet MS"/>
                <a:ea typeface="Trebuchet MS"/>
                <a:cs typeface="Trebuchet MS"/>
                <a:sym typeface="Trebuchet MS"/>
              </a:rPr>
              <a:t>                  </a:t>
            </a:r>
            <a:r>
              <a:rPr b="0" i="0" lang="en" sz="2150" u="none" cap="none" strike="noStrike">
                <a:solidFill>
                  <a:srgbClr val="FFD966"/>
                </a:solidFill>
                <a:latin typeface="Trebuchet MS"/>
                <a:ea typeface="Trebuchet MS"/>
                <a:cs typeface="Trebuchet MS"/>
                <a:sym typeface="Trebuchet MS"/>
              </a:rPr>
              <a:t>PROF HENRY WONG</a:t>
            </a:r>
            <a:endParaRPr b="0" i="0" sz="2150" u="none" cap="none" strike="noStrike">
              <a:solidFill>
                <a:srgbClr val="FFD966"/>
              </a:solidFill>
              <a:latin typeface="Trebuchet MS"/>
              <a:ea typeface="Trebuchet MS"/>
              <a:cs typeface="Trebuchet MS"/>
              <a:sym typeface="Trebuchet MS"/>
            </a:endParaRPr>
          </a:p>
        </p:txBody>
      </p:sp>
      <p:sp>
        <p:nvSpPr>
          <p:cNvPr id="132" name="Google Shape;132;p13"/>
          <p:cNvSpPr txBox="1"/>
          <p:nvPr/>
        </p:nvSpPr>
        <p:spPr>
          <a:xfrm>
            <a:off x="6911800" y="3257550"/>
            <a:ext cx="2095800" cy="1650000"/>
          </a:xfrm>
          <a:prstGeom prst="rect">
            <a:avLst/>
          </a:prstGeom>
          <a:noFill/>
          <a:ln>
            <a:noFill/>
          </a:ln>
          <a:effectLst>
            <a:outerShdw blurRad="57150" rotWithShape="0" algn="bl" dir="21540000" dist="19050">
              <a:srgbClr val="000000"/>
            </a:outerShdw>
          </a:effectLst>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700"/>
              <a:buFont typeface="Arial"/>
              <a:buNone/>
            </a:pPr>
            <a:r>
              <a:rPr b="0" i="0" lang="en" sz="1700" u="none" cap="none" strike="noStrike">
                <a:solidFill>
                  <a:srgbClr val="FFD966"/>
                </a:solidFill>
                <a:latin typeface="Trebuchet MS"/>
                <a:ea typeface="Trebuchet MS"/>
                <a:cs typeface="Trebuchet MS"/>
                <a:sym typeface="Trebuchet MS"/>
              </a:rPr>
              <a:t>Aakansha Agarwala</a:t>
            </a:r>
            <a:endParaRPr b="0" i="0" sz="1700" u="none" cap="none" strike="noStrike">
              <a:solidFill>
                <a:srgbClr val="FFD966"/>
              </a:solidFill>
              <a:latin typeface="Trebuchet MS"/>
              <a:ea typeface="Trebuchet MS"/>
              <a:cs typeface="Trebuchet MS"/>
              <a:sym typeface="Trebuchet MS"/>
            </a:endParaRPr>
          </a:p>
          <a:p>
            <a:pPr indent="0" lvl="0" marL="0" marR="0" rtl="0" algn="ctr">
              <a:lnSpc>
                <a:spcPct val="115000"/>
              </a:lnSpc>
              <a:spcBef>
                <a:spcPts val="0"/>
              </a:spcBef>
              <a:spcAft>
                <a:spcPts val="0"/>
              </a:spcAft>
              <a:buClr>
                <a:srgbClr val="000000"/>
              </a:buClr>
              <a:buSzPts val="1700"/>
              <a:buFont typeface="Arial"/>
              <a:buNone/>
            </a:pPr>
            <a:r>
              <a:rPr lang="en" sz="1700">
                <a:solidFill>
                  <a:srgbClr val="FFD966"/>
                </a:solidFill>
                <a:latin typeface="Trebuchet MS"/>
                <a:ea typeface="Trebuchet MS"/>
                <a:cs typeface="Trebuchet MS"/>
                <a:sym typeface="Trebuchet MS"/>
              </a:rPr>
              <a:t>         </a:t>
            </a:r>
            <a:r>
              <a:rPr b="0" i="0" lang="en" sz="1700" u="none" cap="none" strike="noStrike">
                <a:solidFill>
                  <a:srgbClr val="FFD966"/>
                </a:solidFill>
                <a:latin typeface="Trebuchet MS"/>
                <a:ea typeface="Trebuchet MS"/>
                <a:cs typeface="Trebuchet MS"/>
                <a:sym typeface="Trebuchet MS"/>
              </a:rPr>
              <a:t>Austin Blaise</a:t>
            </a:r>
            <a:endParaRPr b="0" i="0" sz="1700" u="none" cap="none" strike="noStrike">
              <a:solidFill>
                <a:srgbClr val="FFD966"/>
              </a:solidFill>
              <a:latin typeface="Trebuchet MS"/>
              <a:ea typeface="Trebuchet MS"/>
              <a:cs typeface="Trebuchet MS"/>
              <a:sym typeface="Trebuchet MS"/>
            </a:endParaRPr>
          </a:p>
          <a:p>
            <a:pPr indent="0" lvl="0" marL="0" marR="0" rtl="0" algn="ctr">
              <a:lnSpc>
                <a:spcPct val="115000"/>
              </a:lnSpc>
              <a:spcBef>
                <a:spcPts val="0"/>
              </a:spcBef>
              <a:spcAft>
                <a:spcPts val="0"/>
              </a:spcAft>
              <a:buClr>
                <a:srgbClr val="000000"/>
              </a:buClr>
              <a:buSzPts val="1700"/>
              <a:buFont typeface="Arial"/>
              <a:buNone/>
            </a:pPr>
            <a:r>
              <a:rPr lang="en" sz="1700">
                <a:solidFill>
                  <a:srgbClr val="FFD966"/>
                </a:solidFill>
                <a:latin typeface="Trebuchet MS"/>
                <a:ea typeface="Trebuchet MS"/>
                <a:cs typeface="Trebuchet MS"/>
                <a:sym typeface="Trebuchet MS"/>
              </a:rPr>
              <a:t>       </a:t>
            </a:r>
            <a:r>
              <a:rPr b="0" i="0" lang="en" sz="1700" u="none" cap="none" strike="noStrike">
                <a:solidFill>
                  <a:srgbClr val="FFD966"/>
                </a:solidFill>
                <a:latin typeface="Trebuchet MS"/>
                <a:ea typeface="Trebuchet MS"/>
                <a:cs typeface="Trebuchet MS"/>
                <a:sym typeface="Trebuchet MS"/>
              </a:rPr>
              <a:t>Nicholas Wong</a:t>
            </a:r>
            <a:endParaRPr b="0" i="0" sz="1700" u="none" cap="none" strike="noStrike">
              <a:solidFill>
                <a:srgbClr val="FFD966"/>
              </a:solidFill>
              <a:latin typeface="Trebuchet MS"/>
              <a:ea typeface="Trebuchet MS"/>
              <a:cs typeface="Trebuchet MS"/>
              <a:sym typeface="Trebuchet MS"/>
            </a:endParaRPr>
          </a:p>
          <a:p>
            <a:pPr indent="0" lvl="0" marL="0" marR="0" rtl="0" algn="ctr">
              <a:lnSpc>
                <a:spcPct val="115000"/>
              </a:lnSpc>
              <a:spcBef>
                <a:spcPts val="0"/>
              </a:spcBef>
              <a:spcAft>
                <a:spcPts val="0"/>
              </a:spcAft>
              <a:buClr>
                <a:srgbClr val="000000"/>
              </a:buClr>
              <a:buSzPts val="1700"/>
              <a:buFont typeface="Arial"/>
              <a:buNone/>
            </a:pPr>
            <a:r>
              <a:rPr lang="en" sz="1700">
                <a:solidFill>
                  <a:srgbClr val="FFD966"/>
                </a:solidFill>
                <a:latin typeface="Trebuchet MS"/>
                <a:ea typeface="Trebuchet MS"/>
                <a:cs typeface="Trebuchet MS"/>
                <a:sym typeface="Trebuchet MS"/>
              </a:rPr>
              <a:t>      </a:t>
            </a:r>
            <a:r>
              <a:rPr b="0" i="0" lang="en" sz="1700" u="none" cap="none" strike="noStrike">
                <a:solidFill>
                  <a:srgbClr val="FFD966"/>
                </a:solidFill>
                <a:latin typeface="Trebuchet MS"/>
                <a:ea typeface="Trebuchet MS"/>
                <a:cs typeface="Trebuchet MS"/>
                <a:sym typeface="Trebuchet MS"/>
              </a:rPr>
              <a:t>Rajat Nagavkar</a:t>
            </a:r>
            <a:endParaRPr b="0" i="0" sz="1700" u="none" cap="none" strike="noStrike">
              <a:solidFill>
                <a:srgbClr val="FFD966"/>
              </a:solidFill>
              <a:latin typeface="Trebuchet MS"/>
              <a:ea typeface="Trebuchet MS"/>
              <a:cs typeface="Trebuchet MS"/>
              <a:sym typeface="Trebuchet MS"/>
            </a:endParaRPr>
          </a:p>
          <a:p>
            <a:pPr indent="0" lvl="0" marL="0" marR="0" rtl="0" algn="ctr">
              <a:lnSpc>
                <a:spcPct val="115000"/>
              </a:lnSpc>
              <a:spcBef>
                <a:spcPts val="0"/>
              </a:spcBef>
              <a:spcAft>
                <a:spcPts val="0"/>
              </a:spcAft>
              <a:buClr>
                <a:srgbClr val="000000"/>
              </a:buClr>
              <a:buSzPts val="1700"/>
              <a:buFont typeface="Arial"/>
              <a:buNone/>
            </a:pPr>
            <a:r>
              <a:rPr lang="en" sz="1700">
                <a:solidFill>
                  <a:srgbClr val="FFD966"/>
                </a:solidFill>
                <a:latin typeface="Trebuchet MS"/>
                <a:ea typeface="Trebuchet MS"/>
                <a:cs typeface="Trebuchet MS"/>
                <a:sym typeface="Trebuchet MS"/>
              </a:rPr>
              <a:t> </a:t>
            </a:r>
            <a:r>
              <a:rPr b="0" i="0" lang="en" sz="1700" u="none" cap="none" strike="noStrike">
                <a:solidFill>
                  <a:srgbClr val="FFD966"/>
                </a:solidFill>
                <a:latin typeface="Trebuchet MS"/>
                <a:ea typeface="Trebuchet MS"/>
                <a:cs typeface="Trebuchet MS"/>
                <a:sym typeface="Trebuchet MS"/>
              </a:rPr>
              <a:t>Suryadeep Nallana</a:t>
            </a:r>
            <a:endParaRPr b="0" i="0" sz="900" u="none" cap="none" strike="noStrike">
              <a:solidFill>
                <a:srgbClr val="FFD966"/>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2"/>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333"/>
              <a:buNone/>
            </a:pPr>
            <a:r>
              <a:rPr b="1" lang="en">
                <a:latin typeface="Trebuchet MS"/>
                <a:ea typeface="Trebuchet MS"/>
                <a:cs typeface="Trebuchet MS"/>
                <a:sym typeface="Trebuchet MS"/>
              </a:rPr>
              <a:t>David, the retiree </a:t>
            </a:r>
            <a:endParaRPr b="1">
              <a:latin typeface="Trebuchet MS"/>
              <a:ea typeface="Trebuchet MS"/>
              <a:cs typeface="Trebuchet MS"/>
              <a:sym typeface="Trebuchet MS"/>
            </a:endParaRPr>
          </a:p>
        </p:txBody>
      </p:sp>
      <p:sp>
        <p:nvSpPr>
          <p:cNvPr id="238" name="Google Shape;238;p22"/>
          <p:cNvSpPr txBox="1"/>
          <p:nvPr/>
        </p:nvSpPr>
        <p:spPr>
          <a:xfrm>
            <a:off x="920250" y="2084300"/>
            <a:ext cx="71757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Background Profile: </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David was a sale executive in a marketing firm. He retired from the job recently. He was successful and has been an inspiration for others in the company.  After his retirement, David brought up the interest he had for quite some time to renovate his house.  He wants to give a personal touch to the house and lead the rest of his life happily in his way. Now he is spending  all his time taking care of the process under his supervision and making a beautiful house for himself </a:t>
            </a:r>
            <a:endParaRPr b="0" i="0" sz="1100" u="none" cap="none" strike="noStrike">
              <a:solidFill>
                <a:srgbClr val="BF9000"/>
              </a:solidFill>
              <a:latin typeface="Trebuchet MS"/>
              <a:ea typeface="Trebuchet MS"/>
              <a:cs typeface="Trebuchet MS"/>
              <a:sym typeface="Trebuchet MS"/>
            </a:endParaRPr>
          </a:p>
        </p:txBody>
      </p:sp>
      <p:sp>
        <p:nvSpPr>
          <p:cNvPr id="239" name="Google Shape;239;p22"/>
          <p:cNvSpPr txBox="1"/>
          <p:nvPr/>
        </p:nvSpPr>
        <p:spPr>
          <a:xfrm>
            <a:off x="920250" y="3485025"/>
            <a:ext cx="74046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How can Squander help?</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Squander can be helpful for David, as he is looking after the construction works for his house. The waste can generate a lot, with all the accumulated waste, he can recognize the waste under categories  within the app and send it to his nearest garbage station. That’s make David being responsible for his waste and keeping the environment at a better position. </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rebuchet MS"/>
                <a:ea typeface="Trebuchet MS"/>
                <a:cs typeface="Trebuchet MS"/>
                <a:sym typeface="Trebuchet MS"/>
              </a:rPr>
              <a:t> </a:t>
            </a:r>
            <a:endParaRPr b="0" i="0" sz="1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pic>
        <p:nvPicPr>
          <p:cNvPr id="240" name="Google Shape;240;p22"/>
          <p:cNvPicPr preferRelativeResize="0"/>
          <p:nvPr/>
        </p:nvPicPr>
        <p:blipFill rotWithShape="1">
          <a:blip r:embed="rId3">
            <a:alphaModFix/>
          </a:blip>
          <a:srcRect b="0" l="0" r="0" t="0"/>
          <a:stretch/>
        </p:blipFill>
        <p:spPr>
          <a:xfrm>
            <a:off x="5302049" y="392512"/>
            <a:ext cx="2793900" cy="1860775"/>
          </a:xfrm>
          <a:prstGeom prst="rect">
            <a:avLst/>
          </a:prstGeom>
          <a:noFill/>
          <a:ln>
            <a:noFill/>
          </a:ln>
        </p:spPr>
      </p:pic>
      <p:cxnSp>
        <p:nvCxnSpPr>
          <p:cNvPr id="241" name="Google Shape;241;p22"/>
          <p:cNvCxnSpPr/>
          <p:nvPr/>
        </p:nvCxnSpPr>
        <p:spPr>
          <a:xfrm flipH="1" rot="10800000">
            <a:off x="890550" y="1412000"/>
            <a:ext cx="3423600" cy="13800"/>
          </a:xfrm>
          <a:prstGeom prst="straightConnector1">
            <a:avLst/>
          </a:prstGeom>
          <a:noFill/>
          <a:ln cap="flat" cmpd="sng" w="38100">
            <a:solidFill>
              <a:srgbClr val="351C75"/>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3"/>
          <p:cNvPicPr preferRelativeResize="0"/>
          <p:nvPr/>
        </p:nvPicPr>
        <p:blipFill rotWithShape="1">
          <a:blip r:embed="rId3">
            <a:alphaModFix/>
          </a:blip>
          <a:srcRect b="0" l="0" r="0" t="0"/>
          <a:stretch/>
        </p:blipFill>
        <p:spPr>
          <a:xfrm>
            <a:off x="1107425" y="823975"/>
            <a:ext cx="6839350" cy="4003524"/>
          </a:xfrm>
          <a:prstGeom prst="rect">
            <a:avLst/>
          </a:prstGeom>
          <a:noFill/>
          <a:ln>
            <a:noFill/>
          </a:ln>
        </p:spPr>
      </p:pic>
      <p:sp>
        <p:nvSpPr>
          <p:cNvPr id="247" name="Google Shape;247;p23"/>
          <p:cNvSpPr/>
          <p:nvPr/>
        </p:nvSpPr>
        <p:spPr>
          <a:xfrm>
            <a:off x="1628400" y="333700"/>
            <a:ext cx="60396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7F6000"/>
                </a:solidFill>
                <a:latin typeface="Nunito ExtraBold"/>
                <a:ea typeface="Nunito ExtraBold"/>
                <a:cs typeface="Nunito ExtraBold"/>
                <a:sym typeface="Nunito ExtraBold"/>
              </a:rPr>
              <a:t>MINIMAL VIABLE PRODUCT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4"/>
          <p:cNvSpPr txBox="1"/>
          <p:nvPr/>
        </p:nvSpPr>
        <p:spPr>
          <a:xfrm>
            <a:off x="1070725" y="2184945"/>
            <a:ext cx="7003754" cy="1539300"/>
          </a:xfrm>
          <a:prstGeom prst="rect">
            <a:avLst/>
          </a:prstGeom>
          <a:noFill/>
          <a:ln>
            <a:noFill/>
          </a:ln>
        </p:spPr>
        <p:txBody>
          <a:bodyPr anchorCtr="0" anchor="ctr" bIns="45700" lIns="91425" spcFirstLastPara="1" rIns="91425" wrap="square" tIns="45700">
            <a:noAutofit/>
          </a:bodyPr>
          <a:lstStyle/>
          <a:p>
            <a:pPr indent="-330200" lvl="0" marL="457200" marR="0" rtl="0" algn="l">
              <a:lnSpc>
                <a:spcPct val="100000"/>
              </a:lnSpc>
              <a:spcBef>
                <a:spcPts val="0"/>
              </a:spcBef>
              <a:spcAft>
                <a:spcPts val="0"/>
              </a:spcAft>
              <a:buClr>
                <a:srgbClr val="9E7C38"/>
              </a:buClr>
              <a:buSzPts val="1600"/>
              <a:buFont typeface="Trebuchet MS"/>
              <a:buChar char="●"/>
            </a:pPr>
            <a:r>
              <a:rPr b="0" i="0" lang="en" sz="1600" u="none" cap="none" strike="noStrike">
                <a:solidFill>
                  <a:srgbClr val="BF9000"/>
                </a:solidFill>
                <a:latin typeface="Trebuchet MS"/>
                <a:ea typeface="Trebuchet MS"/>
                <a:cs typeface="Trebuchet MS"/>
                <a:sym typeface="Trebuchet MS"/>
              </a:rPr>
              <a:t>Scheduling the pick up of recycling waste by the factory</a:t>
            </a:r>
            <a:endParaRPr b="0" i="0" sz="1600" u="none" cap="none" strike="noStrike">
              <a:solidFill>
                <a:srgbClr val="BF9000"/>
              </a:solidFill>
              <a:latin typeface="Trebuchet MS"/>
              <a:ea typeface="Trebuchet MS"/>
              <a:cs typeface="Trebuchet MS"/>
              <a:sym typeface="Trebuchet MS"/>
            </a:endParaRPr>
          </a:p>
          <a:p>
            <a:pPr indent="-330200" lvl="0" marL="457200" marR="0" rtl="0" algn="l">
              <a:lnSpc>
                <a:spcPct val="100000"/>
              </a:lnSpc>
              <a:spcBef>
                <a:spcPts val="0"/>
              </a:spcBef>
              <a:spcAft>
                <a:spcPts val="0"/>
              </a:spcAft>
              <a:buClr>
                <a:srgbClr val="9E7C38"/>
              </a:buClr>
              <a:buSzPts val="1600"/>
              <a:buFont typeface="Trebuchet MS"/>
              <a:buChar char="●"/>
            </a:pPr>
            <a:r>
              <a:rPr b="0" i="0" lang="en" sz="1600" u="none" cap="none" strike="noStrike">
                <a:solidFill>
                  <a:srgbClr val="BF9000"/>
                </a:solidFill>
                <a:latin typeface="Trebuchet MS"/>
                <a:ea typeface="Trebuchet MS"/>
                <a:cs typeface="Trebuchet MS"/>
                <a:sym typeface="Trebuchet MS"/>
              </a:rPr>
              <a:t>Creation of a User Profile for each user who uses the application </a:t>
            </a:r>
            <a:endParaRPr b="0" i="0" sz="1600" u="none" cap="none" strike="noStrike">
              <a:solidFill>
                <a:srgbClr val="BF9000"/>
              </a:solidFill>
              <a:latin typeface="Trebuchet MS"/>
              <a:ea typeface="Trebuchet MS"/>
              <a:cs typeface="Trebuchet MS"/>
              <a:sym typeface="Trebuchet MS"/>
            </a:endParaRPr>
          </a:p>
          <a:p>
            <a:pPr indent="-330200" lvl="0" marL="457200" marR="0" rtl="0" algn="l">
              <a:lnSpc>
                <a:spcPct val="100000"/>
              </a:lnSpc>
              <a:spcBef>
                <a:spcPts val="0"/>
              </a:spcBef>
              <a:spcAft>
                <a:spcPts val="0"/>
              </a:spcAft>
              <a:buClr>
                <a:srgbClr val="9E7C38"/>
              </a:buClr>
              <a:buSzPts val="1600"/>
              <a:buFont typeface="Trebuchet MS"/>
              <a:buChar char="●"/>
            </a:pPr>
            <a:r>
              <a:rPr b="0" i="0" lang="en" sz="1600" u="none" cap="none" strike="noStrike">
                <a:solidFill>
                  <a:srgbClr val="BF9000"/>
                </a:solidFill>
                <a:latin typeface="Trebuchet MS"/>
                <a:ea typeface="Trebuchet MS"/>
                <a:cs typeface="Trebuchet MS"/>
                <a:sym typeface="Trebuchet MS"/>
              </a:rPr>
              <a:t>Showing the History of a pickup that is scheduled by a user </a:t>
            </a:r>
            <a:endParaRPr b="0" i="0" sz="1600" u="none" cap="none" strike="noStrike">
              <a:solidFill>
                <a:srgbClr val="BF9000"/>
              </a:solidFill>
              <a:latin typeface="Trebuchet MS"/>
              <a:ea typeface="Trebuchet MS"/>
              <a:cs typeface="Trebuchet MS"/>
              <a:sym typeface="Trebuchet MS"/>
            </a:endParaRPr>
          </a:p>
          <a:p>
            <a:pPr indent="-330200" lvl="0" marL="457200" marR="0" rtl="0" algn="l">
              <a:lnSpc>
                <a:spcPct val="100000"/>
              </a:lnSpc>
              <a:spcBef>
                <a:spcPts val="0"/>
              </a:spcBef>
              <a:spcAft>
                <a:spcPts val="0"/>
              </a:spcAft>
              <a:buClr>
                <a:srgbClr val="9E7C38"/>
              </a:buClr>
              <a:buSzPts val="1600"/>
              <a:buFont typeface="Trebuchet MS"/>
              <a:buChar char="●"/>
            </a:pPr>
            <a:r>
              <a:rPr b="0" i="0" lang="en" sz="1600" u="none" cap="none" strike="noStrike">
                <a:solidFill>
                  <a:srgbClr val="BF9000"/>
                </a:solidFill>
                <a:latin typeface="Trebuchet MS"/>
                <a:ea typeface="Trebuchet MS"/>
                <a:cs typeface="Trebuchet MS"/>
                <a:sym typeface="Trebuchet MS"/>
              </a:rPr>
              <a:t>Showing the recycling statistics for each user </a:t>
            </a:r>
            <a:endParaRPr b="0" i="0" sz="1600" u="none" cap="none" strike="noStrike">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1" i="0" sz="1400" u="sng" cap="none" strike="noStrike">
              <a:solidFill>
                <a:srgbClr val="9E7C38"/>
              </a:solidFill>
              <a:latin typeface="Trebuchet MS"/>
              <a:ea typeface="Trebuchet MS"/>
              <a:cs typeface="Trebuchet MS"/>
              <a:sym typeface="Trebuchet MS"/>
            </a:endParaRPr>
          </a:p>
        </p:txBody>
      </p:sp>
      <p:sp>
        <p:nvSpPr>
          <p:cNvPr id="253" name="Google Shape;253;p24"/>
          <p:cNvSpPr txBox="1"/>
          <p:nvPr/>
        </p:nvSpPr>
        <p:spPr>
          <a:xfrm>
            <a:off x="712700" y="1665975"/>
            <a:ext cx="3000000" cy="461635"/>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800"/>
              <a:buFont typeface="Arial"/>
              <a:buNone/>
            </a:pPr>
            <a:r>
              <a:rPr b="0" i="0" lang="en" sz="1800" u="none" cap="none" strike="noStrike">
                <a:solidFill>
                  <a:srgbClr val="BF9000"/>
                </a:solidFill>
                <a:latin typeface="Trebuchet MS"/>
                <a:ea typeface="Trebuchet MS"/>
                <a:cs typeface="Trebuchet MS"/>
                <a:sym typeface="Trebuchet MS"/>
              </a:rPr>
              <a:t>Features:</a:t>
            </a:r>
            <a:endParaRPr b="0" i="0" sz="1800" u="none" cap="none" strike="noStrike">
              <a:solidFill>
                <a:srgbClr val="BF9000"/>
              </a:solidFill>
              <a:latin typeface="Trebuchet MS"/>
              <a:ea typeface="Trebuchet MS"/>
              <a:cs typeface="Trebuchet MS"/>
              <a:sym typeface="Trebuchet MS"/>
            </a:endParaRPr>
          </a:p>
        </p:txBody>
      </p:sp>
      <p:sp>
        <p:nvSpPr>
          <p:cNvPr id="254" name="Google Shape;254;p24"/>
          <p:cNvSpPr/>
          <p:nvPr/>
        </p:nvSpPr>
        <p:spPr>
          <a:xfrm>
            <a:off x="1154200" y="409900"/>
            <a:ext cx="71268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7F6000"/>
                </a:solidFill>
                <a:latin typeface="Nunito ExtraBold"/>
                <a:ea typeface="Nunito ExtraBold"/>
                <a:cs typeface="Nunito ExtraBold"/>
                <a:sym typeface="Nunito ExtraBold"/>
              </a:rPr>
              <a:t>MINIMAL VIABLE PRODUCT (MVP)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25"/>
          <p:cNvPicPr preferRelativeResize="0"/>
          <p:nvPr/>
        </p:nvPicPr>
        <p:blipFill rotWithShape="1">
          <a:blip r:embed="rId3">
            <a:alphaModFix/>
          </a:blip>
          <a:srcRect b="6802" l="0" r="0" t="0"/>
          <a:stretch/>
        </p:blipFill>
        <p:spPr>
          <a:xfrm>
            <a:off x="1426325" y="563800"/>
            <a:ext cx="6245524" cy="4357300"/>
          </a:xfrm>
          <a:prstGeom prst="rect">
            <a:avLst/>
          </a:prstGeom>
          <a:noFill/>
          <a:ln>
            <a:noFill/>
          </a:ln>
        </p:spPr>
      </p:pic>
      <p:sp>
        <p:nvSpPr>
          <p:cNvPr id="260" name="Google Shape;260;p25"/>
          <p:cNvSpPr/>
          <p:nvPr/>
        </p:nvSpPr>
        <p:spPr>
          <a:xfrm>
            <a:off x="2009400" y="333700"/>
            <a:ext cx="50832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7F6000"/>
                </a:solidFill>
                <a:latin typeface="Nunito ExtraBold"/>
                <a:ea typeface="Nunito ExtraBold"/>
                <a:cs typeface="Nunito ExtraBold"/>
                <a:sym typeface="Nunito ExtraBold"/>
              </a:rPr>
              <a:t>TECHNOLOGIES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26"/>
          <p:cNvPicPr preferRelativeResize="0"/>
          <p:nvPr/>
        </p:nvPicPr>
        <p:blipFill rotWithShape="1">
          <a:blip r:embed="rId3">
            <a:alphaModFix/>
          </a:blip>
          <a:srcRect b="0" l="0" r="0" t="0"/>
          <a:stretch/>
        </p:blipFill>
        <p:spPr>
          <a:xfrm>
            <a:off x="3345900" y="2955767"/>
            <a:ext cx="1286295" cy="884525"/>
          </a:xfrm>
          <a:prstGeom prst="rect">
            <a:avLst/>
          </a:prstGeom>
          <a:noFill/>
          <a:ln>
            <a:noFill/>
          </a:ln>
        </p:spPr>
      </p:pic>
      <p:pic>
        <p:nvPicPr>
          <p:cNvPr id="266" name="Google Shape;266;p26"/>
          <p:cNvPicPr preferRelativeResize="0"/>
          <p:nvPr/>
        </p:nvPicPr>
        <p:blipFill rotWithShape="1">
          <a:blip r:embed="rId4">
            <a:alphaModFix/>
          </a:blip>
          <a:srcRect b="0" l="0" r="0" t="0"/>
          <a:stretch/>
        </p:blipFill>
        <p:spPr>
          <a:xfrm>
            <a:off x="4050552" y="1744568"/>
            <a:ext cx="1378200" cy="1225633"/>
          </a:xfrm>
          <a:prstGeom prst="rect">
            <a:avLst/>
          </a:prstGeom>
          <a:noFill/>
          <a:ln>
            <a:noFill/>
          </a:ln>
        </p:spPr>
      </p:pic>
      <p:pic>
        <p:nvPicPr>
          <p:cNvPr id="267" name="Google Shape;267;p26"/>
          <p:cNvPicPr preferRelativeResize="0"/>
          <p:nvPr/>
        </p:nvPicPr>
        <p:blipFill rotWithShape="1">
          <a:blip r:embed="rId5">
            <a:alphaModFix/>
          </a:blip>
          <a:srcRect b="0" l="0" r="0" t="0"/>
          <a:stretch/>
        </p:blipFill>
        <p:spPr>
          <a:xfrm>
            <a:off x="4881100" y="2847400"/>
            <a:ext cx="1172108" cy="948850"/>
          </a:xfrm>
          <a:prstGeom prst="rect">
            <a:avLst/>
          </a:prstGeom>
          <a:noFill/>
          <a:ln>
            <a:noFill/>
          </a:ln>
        </p:spPr>
      </p:pic>
      <p:pic>
        <p:nvPicPr>
          <p:cNvPr id="268" name="Google Shape;268;p26"/>
          <p:cNvPicPr preferRelativeResize="0"/>
          <p:nvPr/>
        </p:nvPicPr>
        <p:blipFill rotWithShape="1">
          <a:blip r:embed="rId6">
            <a:alphaModFix/>
          </a:blip>
          <a:srcRect b="0" l="0" r="0" t="0"/>
          <a:stretch/>
        </p:blipFill>
        <p:spPr>
          <a:xfrm>
            <a:off x="779135" y="1827100"/>
            <a:ext cx="1912525" cy="1421250"/>
          </a:xfrm>
          <a:prstGeom prst="rect">
            <a:avLst/>
          </a:prstGeom>
          <a:noFill/>
          <a:ln>
            <a:noFill/>
          </a:ln>
        </p:spPr>
      </p:pic>
      <p:sp>
        <p:nvSpPr>
          <p:cNvPr id="269" name="Google Shape;269;p26"/>
          <p:cNvSpPr txBox="1"/>
          <p:nvPr/>
        </p:nvSpPr>
        <p:spPr>
          <a:xfrm>
            <a:off x="6566650" y="2431528"/>
            <a:ext cx="1649400" cy="400200"/>
          </a:xfrm>
          <a:prstGeom prst="rect">
            <a:avLst/>
          </a:prstGeom>
          <a:solidFill>
            <a:schemeClr val="dk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363636"/>
                </a:solidFill>
                <a:latin typeface="Trebuchet MS"/>
                <a:ea typeface="Trebuchet MS"/>
                <a:cs typeface="Trebuchet MS"/>
                <a:sym typeface="Trebuchet MS"/>
              </a:rPr>
              <a:t>AWS</a:t>
            </a:r>
            <a:endParaRPr b="1" i="0" sz="1400" u="none" cap="none" strike="noStrike">
              <a:solidFill>
                <a:srgbClr val="363636"/>
              </a:solidFill>
              <a:latin typeface="Trebuchet MS"/>
              <a:ea typeface="Trebuchet MS"/>
              <a:cs typeface="Trebuchet MS"/>
              <a:sym typeface="Trebuchet MS"/>
            </a:endParaRPr>
          </a:p>
        </p:txBody>
      </p:sp>
      <p:sp>
        <p:nvSpPr>
          <p:cNvPr id="270" name="Google Shape;270;p26"/>
          <p:cNvSpPr/>
          <p:nvPr/>
        </p:nvSpPr>
        <p:spPr>
          <a:xfrm>
            <a:off x="2009400" y="333700"/>
            <a:ext cx="50832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7F6000"/>
                </a:solidFill>
                <a:latin typeface="Nunito ExtraBold"/>
                <a:ea typeface="Nunito ExtraBold"/>
                <a:cs typeface="Nunito ExtraBold"/>
                <a:sym typeface="Nunito ExtraBold"/>
              </a:rPr>
              <a:t>TECHNOLOGIES </a:t>
            </a:r>
            <a:r>
              <a:rPr lang="en" sz="3200">
                <a:solidFill>
                  <a:srgbClr val="7F6000"/>
                </a:solidFill>
                <a:latin typeface="Nunito ExtraBold"/>
                <a:ea typeface="Nunito ExtraBold"/>
                <a:cs typeface="Nunito ExtraBold"/>
                <a:sym typeface="Nunito ExtraBold"/>
              </a:rPr>
              <a:t>USED</a:t>
            </a:r>
            <a:endParaRPr b="0" i="0" sz="1400" u="none" cap="none" strike="noStrike">
              <a:solidFill>
                <a:srgbClr val="000000"/>
              </a:solidFill>
              <a:latin typeface="Arial"/>
              <a:ea typeface="Arial"/>
              <a:cs typeface="Arial"/>
              <a:sym typeface="Arial"/>
            </a:endParaRPr>
          </a:p>
        </p:txBody>
      </p:sp>
      <p:pic>
        <p:nvPicPr>
          <p:cNvPr id="271" name="Google Shape;271;p26"/>
          <p:cNvPicPr preferRelativeResize="0"/>
          <p:nvPr/>
        </p:nvPicPr>
        <p:blipFill>
          <a:blip r:embed="rId7">
            <a:alphaModFix/>
          </a:blip>
          <a:stretch>
            <a:fillRect/>
          </a:stretch>
        </p:blipFill>
        <p:spPr>
          <a:xfrm>
            <a:off x="7048553" y="2010013"/>
            <a:ext cx="641020" cy="432763"/>
          </a:xfrm>
          <a:prstGeom prst="rect">
            <a:avLst/>
          </a:prstGeom>
          <a:noFill/>
          <a:ln>
            <a:noFill/>
          </a:ln>
        </p:spPr>
      </p:pic>
      <p:sp>
        <p:nvSpPr>
          <p:cNvPr id="272" name="Google Shape;272;p26"/>
          <p:cNvSpPr/>
          <p:nvPr/>
        </p:nvSpPr>
        <p:spPr>
          <a:xfrm>
            <a:off x="1046300" y="1270000"/>
            <a:ext cx="1378200" cy="4002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a:solidFill>
                  <a:srgbClr val="7F6000"/>
                </a:solidFill>
                <a:latin typeface="Nunito ExtraBold"/>
                <a:ea typeface="Nunito ExtraBold"/>
                <a:cs typeface="Nunito ExtraBold"/>
                <a:sym typeface="Nunito ExtraBold"/>
              </a:rPr>
              <a:t>FRONT-END</a:t>
            </a:r>
            <a:r>
              <a:rPr b="0" i="0" lang="en" u="none" cap="none" strike="noStrike">
                <a:solidFill>
                  <a:srgbClr val="7F6000"/>
                </a:solidFill>
                <a:latin typeface="Nunito ExtraBold"/>
                <a:ea typeface="Nunito ExtraBold"/>
                <a:cs typeface="Nunito ExtraBold"/>
                <a:sym typeface="Nunito ExtraBold"/>
              </a:rPr>
              <a:t> </a:t>
            </a:r>
            <a:endParaRPr b="0" i="0" sz="100" u="none" cap="none" strike="noStrike">
              <a:solidFill>
                <a:srgbClr val="000000"/>
              </a:solidFill>
              <a:latin typeface="Arial"/>
              <a:ea typeface="Arial"/>
              <a:cs typeface="Arial"/>
              <a:sym typeface="Arial"/>
            </a:endParaRPr>
          </a:p>
        </p:txBody>
      </p:sp>
      <p:sp>
        <p:nvSpPr>
          <p:cNvPr id="273" name="Google Shape;273;p26"/>
          <p:cNvSpPr/>
          <p:nvPr/>
        </p:nvSpPr>
        <p:spPr>
          <a:xfrm>
            <a:off x="4052938" y="1294375"/>
            <a:ext cx="1378200" cy="4002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a:solidFill>
                  <a:srgbClr val="7F6000"/>
                </a:solidFill>
                <a:latin typeface="Nunito ExtraBold"/>
                <a:ea typeface="Nunito ExtraBold"/>
                <a:cs typeface="Nunito ExtraBold"/>
                <a:sym typeface="Nunito ExtraBold"/>
              </a:rPr>
              <a:t>BACK</a:t>
            </a:r>
            <a:r>
              <a:rPr lang="en">
                <a:solidFill>
                  <a:srgbClr val="7F6000"/>
                </a:solidFill>
                <a:latin typeface="Nunito ExtraBold"/>
                <a:ea typeface="Nunito ExtraBold"/>
                <a:cs typeface="Nunito ExtraBold"/>
                <a:sym typeface="Nunito ExtraBold"/>
              </a:rPr>
              <a:t>-END</a:t>
            </a:r>
            <a:r>
              <a:rPr b="0" i="0" lang="en" u="none" cap="none" strike="noStrike">
                <a:solidFill>
                  <a:srgbClr val="7F6000"/>
                </a:solidFill>
                <a:latin typeface="Nunito ExtraBold"/>
                <a:ea typeface="Nunito ExtraBold"/>
                <a:cs typeface="Nunito ExtraBold"/>
                <a:sym typeface="Nunito ExtraBold"/>
              </a:rPr>
              <a:t> </a:t>
            </a:r>
            <a:endParaRPr b="0" i="0" sz="100" u="none" cap="none" strike="noStrike">
              <a:solidFill>
                <a:srgbClr val="000000"/>
              </a:solidFill>
              <a:latin typeface="Arial"/>
              <a:ea typeface="Arial"/>
              <a:cs typeface="Arial"/>
              <a:sym typeface="Arial"/>
            </a:endParaRPr>
          </a:p>
        </p:txBody>
      </p:sp>
      <p:sp>
        <p:nvSpPr>
          <p:cNvPr id="274" name="Google Shape;274;p26"/>
          <p:cNvSpPr/>
          <p:nvPr/>
        </p:nvSpPr>
        <p:spPr>
          <a:xfrm>
            <a:off x="6685438" y="1270000"/>
            <a:ext cx="1378200" cy="4002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a:solidFill>
                  <a:srgbClr val="7F6000"/>
                </a:solidFill>
                <a:latin typeface="Nunito ExtraBold"/>
                <a:ea typeface="Nunito ExtraBold"/>
                <a:cs typeface="Nunito ExtraBold"/>
                <a:sym typeface="Nunito ExtraBold"/>
              </a:rPr>
              <a:t>CLOUD</a:t>
            </a:r>
            <a:endParaRPr b="0" i="0" sz="100" u="none" cap="none" strike="noStrike">
              <a:solidFill>
                <a:srgbClr val="000000"/>
              </a:solidFill>
              <a:latin typeface="Arial"/>
              <a:ea typeface="Arial"/>
              <a:cs typeface="Arial"/>
              <a:sym typeface="Arial"/>
            </a:endParaRPr>
          </a:p>
        </p:txBody>
      </p:sp>
      <p:pic>
        <p:nvPicPr>
          <p:cNvPr id="275" name="Google Shape;275;p26"/>
          <p:cNvPicPr preferRelativeResize="0"/>
          <p:nvPr/>
        </p:nvPicPr>
        <p:blipFill>
          <a:blip r:embed="rId8">
            <a:alphaModFix/>
          </a:blip>
          <a:stretch>
            <a:fillRect/>
          </a:stretch>
        </p:blipFill>
        <p:spPr>
          <a:xfrm>
            <a:off x="5105481" y="3870996"/>
            <a:ext cx="734878" cy="677857"/>
          </a:xfrm>
          <a:prstGeom prst="rect">
            <a:avLst/>
          </a:prstGeom>
          <a:noFill/>
          <a:ln>
            <a:noFill/>
          </a:ln>
        </p:spPr>
      </p:pic>
      <p:sp>
        <p:nvSpPr>
          <p:cNvPr id="276" name="Google Shape;276;p26"/>
          <p:cNvSpPr txBox="1"/>
          <p:nvPr/>
        </p:nvSpPr>
        <p:spPr>
          <a:xfrm>
            <a:off x="5105419" y="4548858"/>
            <a:ext cx="73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363636"/>
                </a:solidFill>
                <a:latin typeface="Trebuchet MS"/>
                <a:ea typeface="Trebuchet MS"/>
                <a:cs typeface="Trebuchet MS"/>
                <a:sym typeface="Trebuchet MS"/>
              </a:rPr>
              <a:t>MapKit API</a:t>
            </a:r>
            <a:endParaRPr b="1" sz="800">
              <a:solidFill>
                <a:srgbClr val="363636"/>
              </a:solidFill>
              <a:latin typeface="Calibri"/>
              <a:ea typeface="Calibri"/>
              <a:cs typeface="Calibri"/>
              <a:sym typeface="Calibri"/>
            </a:endParaRPr>
          </a:p>
        </p:txBody>
      </p:sp>
      <p:sp>
        <p:nvSpPr>
          <p:cNvPr id="277" name="Google Shape;277;p26"/>
          <p:cNvSpPr txBox="1"/>
          <p:nvPr/>
        </p:nvSpPr>
        <p:spPr>
          <a:xfrm>
            <a:off x="8489875" y="296215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grpSp>
        <p:nvGrpSpPr>
          <p:cNvPr id="278" name="Google Shape;278;p26"/>
          <p:cNvGrpSpPr/>
          <p:nvPr/>
        </p:nvGrpSpPr>
        <p:grpSpPr>
          <a:xfrm>
            <a:off x="3422100" y="4221300"/>
            <a:ext cx="1178261" cy="631808"/>
            <a:chOff x="3726900" y="4221300"/>
            <a:chExt cx="1178261" cy="631808"/>
          </a:xfrm>
        </p:grpSpPr>
        <p:pic>
          <p:nvPicPr>
            <p:cNvPr id="279" name="Google Shape;279;p26"/>
            <p:cNvPicPr preferRelativeResize="0"/>
            <p:nvPr/>
          </p:nvPicPr>
          <p:blipFill rotWithShape="1">
            <a:blip r:embed="rId9">
              <a:alphaModFix/>
            </a:blip>
            <a:srcRect b="32545" l="0" r="0" t="33489"/>
            <a:stretch/>
          </p:blipFill>
          <p:spPr>
            <a:xfrm>
              <a:off x="3726900" y="4221300"/>
              <a:ext cx="1178261" cy="400200"/>
            </a:xfrm>
            <a:prstGeom prst="rect">
              <a:avLst/>
            </a:prstGeom>
            <a:noFill/>
            <a:ln>
              <a:noFill/>
            </a:ln>
          </p:spPr>
        </p:pic>
        <p:sp>
          <p:nvSpPr>
            <p:cNvPr id="280" name="Google Shape;280;p26"/>
            <p:cNvSpPr txBox="1"/>
            <p:nvPr/>
          </p:nvSpPr>
          <p:spPr>
            <a:xfrm>
              <a:off x="4128594" y="4545308"/>
              <a:ext cx="73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363636"/>
                  </a:solidFill>
                  <a:latin typeface="Trebuchet MS"/>
                  <a:ea typeface="Trebuchet MS"/>
                  <a:cs typeface="Trebuchet MS"/>
                  <a:sym typeface="Trebuchet MS"/>
                </a:rPr>
                <a:t>Firebase</a:t>
              </a:r>
              <a:r>
                <a:rPr b="1" lang="en" sz="700">
                  <a:solidFill>
                    <a:srgbClr val="363636"/>
                  </a:solidFill>
                  <a:latin typeface="Trebuchet MS"/>
                  <a:ea typeface="Trebuchet MS"/>
                  <a:cs typeface="Trebuchet MS"/>
                  <a:sym typeface="Trebuchet MS"/>
                </a:rPr>
                <a:t> </a:t>
              </a:r>
              <a:endParaRPr b="1" sz="800">
                <a:solidFill>
                  <a:srgbClr val="363636"/>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27"/>
          <p:cNvPicPr preferRelativeResize="0"/>
          <p:nvPr/>
        </p:nvPicPr>
        <p:blipFill rotWithShape="1">
          <a:blip r:embed="rId3">
            <a:alphaModFix/>
          </a:blip>
          <a:srcRect b="0" l="0" r="0" t="0"/>
          <a:stretch/>
        </p:blipFill>
        <p:spPr>
          <a:xfrm>
            <a:off x="2242226" y="909050"/>
            <a:ext cx="5010649" cy="3771450"/>
          </a:xfrm>
          <a:prstGeom prst="rect">
            <a:avLst/>
          </a:prstGeom>
          <a:noFill/>
          <a:ln cap="flat" cmpd="sng" w="9525">
            <a:solidFill>
              <a:schemeClr val="dk1"/>
            </a:solidFill>
            <a:prstDash val="solid"/>
            <a:round/>
            <a:headEnd len="sm" w="sm" type="none"/>
            <a:tailEnd len="sm" w="sm" type="none"/>
          </a:ln>
        </p:spPr>
      </p:pic>
      <p:sp>
        <p:nvSpPr>
          <p:cNvPr id="286" name="Google Shape;286;p27"/>
          <p:cNvSpPr/>
          <p:nvPr/>
        </p:nvSpPr>
        <p:spPr>
          <a:xfrm>
            <a:off x="2312250" y="588875"/>
            <a:ext cx="4861500" cy="4833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7F6000"/>
                </a:solidFill>
                <a:latin typeface="Nunito ExtraBold"/>
                <a:ea typeface="Nunito ExtraBold"/>
                <a:cs typeface="Nunito ExtraBold"/>
                <a:sym typeface="Nunito ExtraBold"/>
              </a:rPr>
              <a:t>ARCHITECTURE DESIGN </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8"/>
          <p:cNvSpPr/>
          <p:nvPr/>
        </p:nvSpPr>
        <p:spPr>
          <a:xfrm>
            <a:off x="1511925" y="333700"/>
            <a:ext cx="63231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2900">
                <a:solidFill>
                  <a:srgbClr val="7F6000"/>
                </a:solidFill>
                <a:latin typeface="Nunito ExtraBold"/>
                <a:ea typeface="Nunito ExtraBold"/>
                <a:cs typeface="Nunito ExtraBold"/>
                <a:sym typeface="Nunito ExtraBold"/>
              </a:rPr>
              <a:t>CONCEPTUAL DIAGRAM</a:t>
            </a:r>
            <a:endParaRPr b="0" i="0" sz="1100" u="none" cap="none" strike="noStrike">
              <a:solidFill>
                <a:srgbClr val="000000"/>
              </a:solidFill>
              <a:latin typeface="Arial"/>
              <a:ea typeface="Arial"/>
              <a:cs typeface="Arial"/>
              <a:sym typeface="Arial"/>
            </a:endParaRPr>
          </a:p>
        </p:txBody>
      </p:sp>
      <p:pic>
        <p:nvPicPr>
          <p:cNvPr id="292" name="Google Shape;292;p28"/>
          <p:cNvPicPr preferRelativeResize="0"/>
          <p:nvPr/>
        </p:nvPicPr>
        <p:blipFill>
          <a:blip r:embed="rId3">
            <a:alphaModFix/>
          </a:blip>
          <a:stretch>
            <a:fillRect/>
          </a:stretch>
        </p:blipFill>
        <p:spPr>
          <a:xfrm>
            <a:off x="2100500" y="1295525"/>
            <a:ext cx="5015925" cy="3232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29"/>
          <p:cNvPicPr preferRelativeResize="0"/>
          <p:nvPr/>
        </p:nvPicPr>
        <p:blipFill rotWithShape="1">
          <a:blip r:embed="rId3">
            <a:alphaModFix/>
          </a:blip>
          <a:srcRect b="0" l="0" r="0" t="0"/>
          <a:stretch/>
        </p:blipFill>
        <p:spPr>
          <a:xfrm>
            <a:off x="1922875" y="1197625"/>
            <a:ext cx="5335649" cy="3682749"/>
          </a:xfrm>
          <a:prstGeom prst="rect">
            <a:avLst/>
          </a:prstGeom>
          <a:noFill/>
          <a:ln>
            <a:noFill/>
          </a:ln>
        </p:spPr>
      </p:pic>
      <p:sp>
        <p:nvSpPr>
          <p:cNvPr id="298" name="Google Shape;298;p29"/>
          <p:cNvSpPr/>
          <p:nvPr/>
        </p:nvSpPr>
        <p:spPr>
          <a:xfrm>
            <a:off x="1709075" y="333700"/>
            <a:ext cx="59019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SQUANDER ARCHITECTURE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0"/>
          <p:cNvPicPr preferRelativeResize="0"/>
          <p:nvPr/>
        </p:nvPicPr>
        <p:blipFill rotWithShape="1">
          <a:blip r:embed="rId3">
            <a:alphaModFix/>
          </a:blip>
          <a:srcRect b="0" l="0" r="0" t="0"/>
          <a:stretch/>
        </p:blipFill>
        <p:spPr>
          <a:xfrm>
            <a:off x="378200" y="1419200"/>
            <a:ext cx="8115300" cy="3057525"/>
          </a:xfrm>
          <a:prstGeom prst="rect">
            <a:avLst/>
          </a:prstGeom>
          <a:noFill/>
          <a:ln>
            <a:noFill/>
          </a:ln>
        </p:spPr>
      </p:pic>
      <p:pic>
        <p:nvPicPr>
          <p:cNvPr id="304" name="Google Shape;304;p30"/>
          <p:cNvPicPr preferRelativeResize="0"/>
          <p:nvPr/>
        </p:nvPicPr>
        <p:blipFill rotWithShape="1">
          <a:blip r:embed="rId4">
            <a:alphaModFix/>
          </a:blip>
          <a:srcRect b="0" l="0" r="0" t="0"/>
          <a:stretch/>
        </p:blipFill>
        <p:spPr>
          <a:xfrm>
            <a:off x="515325" y="2181275"/>
            <a:ext cx="1880750" cy="1286625"/>
          </a:xfrm>
          <a:prstGeom prst="rect">
            <a:avLst/>
          </a:prstGeom>
          <a:noFill/>
          <a:ln>
            <a:noFill/>
          </a:ln>
        </p:spPr>
      </p:pic>
      <p:sp>
        <p:nvSpPr>
          <p:cNvPr id="305" name="Google Shape;305;p30"/>
          <p:cNvSpPr txBox="1"/>
          <p:nvPr/>
        </p:nvSpPr>
        <p:spPr>
          <a:xfrm>
            <a:off x="7191400" y="2116775"/>
            <a:ext cx="1234200" cy="400200"/>
          </a:xfrm>
          <a:prstGeom prst="rect">
            <a:avLst/>
          </a:prstGeom>
          <a:solidFill>
            <a:schemeClr val="accent4"/>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Plastic</a:t>
            </a:r>
            <a:endParaRPr b="0" i="0" sz="1400" u="none" cap="none" strike="noStrike">
              <a:solidFill>
                <a:schemeClr val="dk1"/>
              </a:solidFill>
              <a:latin typeface="Calibri"/>
              <a:ea typeface="Calibri"/>
              <a:cs typeface="Calibri"/>
              <a:sym typeface="Calibri"/>
            </a:endParaRPr>
          </a:p>
        </p:txBody>
      </p:sp>
      <p:sp>
        <p:nvSpPr>
          <p:cNvPr id="306" name="Google Shape;306;p30"/>
          <p:cNvSpPr txBox="1"/>
          <p:nvPr/>
        </p:nvSpPr>
        <p:spPr>
          <a:xfrm>
            <a:off x="7191400" y="2624475"/>
            <a:ext cx="1234200" cy="4002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Cardboard</a:t>
            </a:r>
            <a:endParaRPr b="0" i="0" sz="1400" u="none" cap="none" strike="noStrike">
              <a:solidFill>
                <a:schemeClr val="dk1"/>
              </a:solidFill>
              <a:latin typeface="Calibri"/>
              <a:ea typeface="Calibri"/>
              <a:cs typeface="Calibri"/>
              <a:sym typeface="Calibri"/>
            </a:endParaRPr>
          </a:p>
        </p:txBody>
      </p:sp>
      <p:sp>
        <p:nvSpPr>
          <p:cNvPr id="307" name="Google Shape;307;p30"/>
          <p:cNvSpPr txBox="1"/>
          <p:nvPr/>
        </p:nvSpPr>
        <p:spPr>
          <a:xfrm>
            <a:off x="7191400" y="3163000"/>
            <a:ext cx="1205700" cy="400200"/>
          </a:xfrm>
          <a:prstGeom prst="rect">
            <a:avLst/>
          </a:prstGeom>
          <a:solidFill>
            <a:srgbClr val="FF00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Trash</a:t>
            </a:r>
            <a:endParaRPr b="0" i="0" sz="1400" u="none" cap="none" strike="noStrike">
              <a:solidFill>
                <a:schemeClr val="dk1"/>
              </a:solidFill>
              <a:latin typeface="Calibri"/>
              <a:ea typeface="Calibri"/>
              <a:cs typeface="Calibri"/>
              <a:sym typeface="Calibri"/>
            </a:endParaRPr>
          </a:p>
        </p:txBody>
      </p:sp>
      <p:sp>
        <p:nvSpPr>
          <p:cNvPr id="308" name="Google Shape;308;p30"/>
          <p:cNvSpPr/>
          <p:nvPr/>
        </p:nvSpPr>
        <p:spPr>
          <a:xfrm>
            <a:off x="1069050" y="333700"/>
            <a:ext cx="7204200" cy="9213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MACHINE LEARNING ALGORITHM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31"/>
          <p:cNvPicPr preferRelativeResize="0"/>
          <p:nvPr/>
        </p:nvPicPr>
        <p:blipFill rotWithShape="1">
          <a:blip r:embed="rId3">
            <a:alphaModFix/>
          </a:blip>
          <a:srcRect b="0" l="0" r="0" t="0"/>
          <a:stretch/>
        </p:blipFill>
        <p:spPr>
          <a:xfrm>
            <a:off x="4918450" y="1144350"/>
            <a:ext cx="3406399" cy="3419501"/>
          </a:xfrm>
          <a:prstGeom prst="rect">
            <a:avLst/>
          </a:prstGeom>
          <a:noFill/>
          <a:ln>
            <a:noFill/>
          </a:ln>
        </p:spPr>
      </p:pic>
      <p:sp>
        <p:nvSpPr>
          <p:cNvPr id="314" name="Google Shape;314;p31"/>
          <p:cNvSpPr txBox="1"/>
          <p:nvPr/>
        </p:nvSpPr>
        <p:spPr>
          <a:xfrm>
            <a:off x="675325" y="1304175"/>
            <a:ext cx="36984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BF9000"/>
                </a:solidFill>
                <a:latin typeface="Trebuchet MS"/>
                <a:ea typeface="Trebuchet MS"/>
                <a:cs typeface="Trebuchet MS"/>
                <a:sym typeface="Trebuchet MS"/>
              </a:rPr>
              <a:t>The model is able to classify trash into the following categories:</a:t>
            </a:r>
            <a:endParaRPr b="0" i="0" sz="1600" u="none" cap="none" strike="noStrike">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BF9000"/>
              </a:solidFill>
              <a:latin typeface="Trebuchet MS"/>
              <a:ea typeface="Trebuchet MS"/>
              <a:cs typeface="Trebuchet MS"/>
              <a:sym typeface="Trebuchet MS"/>
            </a:endParaRPr>
          </a:p>
          <a:p>
            <a:pPr indent="-330200" lvl="0" marL="457200" marR="0" rtl="0" algn="l">
              <a:lnSpc>
                <a:spcPct val="100000"/>
              </a:lnSpc>
              <a:spcBef>
                <a:spcPts val="0"/>
              </a:spcBef>
              <a:spcAft>
                <a:spcPts val="0"/>
              </a:spcAft>
              <a:buClr>
                <a:srgbClr val="BF9000"/>
              </a:buClr>
              <a:buSzPts val="1600"/>
              <a:buFont typeface="Calibri"/>
              <a:buChar char="●"/>
            </a:pPr>
            <a:r>
              <a:rPr b="0" i="0" lang="en" sz="1600" u="none" cap="none" strike="noStrike">
                <a:solidFill>
                  <a:srgbClr val="BF9000"/>
                </a:solidFill>
                <a:latin typeface="Trebuchet MS"/>
                <a:ea typeface="Trebuchet MS"/>
                <a:cs typeface="Trebuchet MS"/>
                <a:sym typeface="Trebuchet MS"/>
              </a:rPr>
              <a:t>Cardboard</a:t>
            </a:r>
            <a:endParaRPr b="0" i="0" sz="1600" u="none" cap="none" strike="noStrike">
              <a:solidFill>
                <a:srgbClr val="BF9000"/>
              </a:solidFill>
              <a:latin typeface="Trebuchet MS"/>
              <a:ea typeface="Trebuchet MS"/>
              <a:cs typeface="Trebuchet MS"/>
              <a:sym typeface="Trebuchet MS"/>
            </a:endParaRPr>
          </a:p>
          <a:p>
            <a:pPr indent="-330200" lvl="0" marL="457200" marR="0" rtl="0" algn="l">
              <a:lnSpc>
                <a:spcPct val="100000"/>
              </a:lnSpc>
              <a:spcBef>
                <a:spcPts val="0"/>
              </a:spcBef>
              <a:spcAft>
                <a:spcPts val="0"/>
              </a:spcAft>
              <a:buClr>
                <a:srgbClr val="BF9000"/>
              </a:buClr>
              <a:buSzPts val="1600"/>
              <a:buFont typeface="Calibri"/>
              <a:buChar char="●"/>
            </a:pPr>
            <a:r>
              <a:rPr b="0" i="0" lang="en" sz="1600" u="none" cap="none" strike="noStrike">
                <a:solidFill>
                  <a:srgbClr val="BF9000"/>
                </a:solidFill>
                <a:latin typeface="Trebuchet MS"/>
                <a:ea typeface="Trebuchet MS"/>
                <a:cs typeface="Trebuchet MS"/>
                <a:sym typeface="Trebuchet MS"/>
              </a:rPr>
              <a:t>Glass</a:t>
            </a:r>
            <a:endParaRPr b="0" i="0" sz="1600" u="none" cap="none" strike="noStrike">
              <a:solidFill>
                <a:srgbClr val="BF9000"/>
              </a:solidFill>
              <a:latin typeface="Trebuchet MS"/>
              <a:ea typeface="Trebuchet MS"/>
              <a:cs typeface="Trebuchet MS"/>
              <a:sym typeface="Trebuchet MS"/>
            </a:endParaRPr>
          </a:p>
          <a:p>
            <a:pPr indent="-330200" lvl="0" marL="457200" marR="0" rtl="0" algn="l">
              <a:lnSpc>
                <a:spcPct val="100000"/>
              </a:lnSpc>
              <a:spcBef>
                <a:spcPts val="0"/>
              </a:spcBef>
              <a:spcAft>
                <a:spcPts val="0"/>
              </a:spcAft>
              <a:buClr>
                <a:srgbClr val="BF9000"/>
              </a:buClr>
              <a:buSzPts val="1600"/>
              <a:buFont typeface="Calibri"/>
              <a:buChar char="●"/>
            </a:pPr>
            <a:r>
              <a:rPr b="0" i="0" lang="en" sz="1600" u="none" cap="none" strike="noStrike">
                <a:solidFill>
                  <a:srgbClr val="BF9000"/>
                </a:solidFill>
                <a:latin typeface="Trebuchet MS"/>
                <a:ea typeface="Trebuchet MS"/>
                <a:cs typeface="Trebuchet MS"/>
                <a:sym typeface="Trebuchet MS"/>
              </a:rPr>
              <a:t>Metal</a:t>
            </a:r>
            <a:endParaRPr b="0" i="0" sz="1600" u="none" cap="none" strike="noStrike">
              <a:solidFill>
                <a:srgbClr val="BF9000"/>
              </a:solidFill>
              <a:latin typeface="Trebuchet MS"/>
              <a:ea typeface="Trebuchet MS"/>
              <a:cs typeface="Trebuchet MS"/>
              <a:sym typeface="Trebuchet MS"/>
            </a:endParaRPr>
          </a:p>
          <a:p>
            <a:pPr indent="-330200" lvl="0" marL="457200" marR="0" rtl="0" algn="l">
              <a:lnSpc>
                <a:spcPct val="100000"/>
              </a:lnSpc>
              <a:spcBef>
                <a:spcPts val="0"/>
              </a:spcBef>
              <a:spcAft>
                <a:spcPts val="0"/>
              </a:spcAft>
              <a:buClr>
                <a:srgbClr val="BF9000"/>
              </a:buClr>
              <a:buSzPts val="1600"/>
              <a:buFont typeface="Calibri"/>
              <a:buChar char="●"/>
            </a:pPr>
            <a:r>
              <a:rPr b="0" i="0" lang="en" sz="1600" u="none" cap="none" strike="noStrike">
                <a:solidFill>
                  <a:srgbClr val="BF9000"/>
                </a:solidFill>
                <a:latin typeface="Trebuchet MS"/>
                <a:ea typeface="Trebuchet MS"/>
                <a:cs typeface="Trebuchet MS"/>
                <a:sym typeface="Trebuchet MS"/>
              </a:rPr>
              <a:t>Paper</a:t>
            </a:r>
            <a:endParaRPr b="0" i="0" sz="1600" u="none" cap="none" strike="noStrike">
              <a:solidFill>
                <a:srgbClr val="BF9000"/>
              </a:solidFill>
              <a:latin typeface="Trebuchet MS"/>
              <a:ea typeface="Trebuchet MS"/>
              <a:cs typeface="Trebuchet MS"/>
              <a:sym typeface="Trebuchet MS"/>
            </a:endParaRPr>
          </a:p>
          <a:p>
            <a:pPr indent="-330200" lvl="0" marL="457200" marR="0" rtl="0" algn="l">
              <a:lnSpc>
                <a:spcPct val="100000"/>
              </a:lnSpc>
              <a:spcBef>
                <a:spcPts val="0"/>
              </a:spcBef>
              <a:spcAft>
                <a:spcPts val="0"/>
              </a:spcAft>
              <a:buClr>
                <a:srgbClr val="BF9000"/>
              </a:buClr>
              <a:buSzPts val="1600"/>
              <a:buFont typeface="Calibri"/>
              <a:buChar char="●"/>
            </a:pPr>
            <a:r>
              <a:rPr b="0" i="0" lang="en" sz="1600" u="none" cap="none" strike="noStrike">
                <a:solidFill>
                  <a:srgbClr val="BF9000"/>
                </a:solidFill>
                <a:latin typeface="Trebuchet MS"/>
                <a:ea typeface="Trebuchet MS"/>
                <a:cs typeface="Trebuchet MS"/>
                <a:sym typeface="Trebuchet MS"/>
              </a:rPr>
              <a:t>Plastic</a:t>
            </a:r>
            <a:endParaRPr b="0" i="0" sz="1600" u="none" cap="none" strike="noStrike">
              <a:solidFill>
                <a:srgbClr val="BF9000"/>
              </a:solidFill>
              <a:latin typeface="Trebuchet MS"/>
              <a:ea typeface="Trebuchet MS"/>
              <a:cs typeface="Trebuchet MS"/>
              <a:sym typeface="Trebuchet MS"/>
            </a:endParaRPr>
          </a:p>
          <a:p>
            <a:pPr indent="-330200" lvl="0" marL="457200" marR="0" rtl="0" algn="l">
              <a:lnSpc>
                <a:spcPct val="100000"/>
              </a:lnSpc>
              <a:spcBef>
                <a:spcPts val="0"/>
              </a:spcBef>
              <a:spcAft>
                <a:spcPts val="0"/>
              </a:spcAft>
              <a:buClr>
                <a:srgbClr val="BF9000"/>
              </a:buClr>
              <a:buSzPts val="1600"/>
              <a:buFont typeface="Calibri"/>
              <a:buChar char="●"/>
            </a:pPr>
            <a:r>
              <a:rPr b="0" i="0" lang="en" sz="1600" u="none" cap="none" strike="noStrike">
                <a:solidFill>
                  <a:srgbClr val="BF9000"/>
                </a:solidFill>
                <a:latin typeface="Trebuchet MS"/>
                <a:ea typeface="Trebuchet MS"/>
                <a:cs typeface="Trebuchet MS"/>
                <a:sym typeface="Trebuchet MS"/>
              </a:rPr>
              <a:t>Miscellaneous Trash</a:t>
            </a:r>
            <a:r>
              <a:rPr b="0" i="0" lang="en" sz="1600" u="none" cap="none" strike="noStrike">
                <a:solidFill>
                  <a:srgbClr val="000000"/>
                </a:solidFill>
                <a:latin typeface="Trebuchet MS"/>
                <a:ea typeface="Trebuchet MS"/>
                <a:cs typeface="Trebuchet MS"/>
                <a:sym typeface="Trebuchet MS"/>
              </a:rPr>
              <a:t> </a:t>
            </a:r>
            <a:endParaRPr b="0" i="0" sz="1600" u="none" cap="none" strike="noStrike">
              <a:solidFill>
                <a:srgbClr val="000000"/>
              </a:solidFill>
              <a:latin typeface="Trebuchet MS"/>
              <a:ea typeface="Trebuchet MS"/>
              <a:cs typeface="Trebuchet MS"/>
              <a:sym typeface="Trebuchet MS"/>
            </a:endParaRPr>
          </a:p>
        </p:txBody>
      </p:sp>
      <p:sp>
        <p:nvSpPr>
          <p:cNvPr id="315" name="Google Shape;315;p31"/>
          <p:cNvSpPr/>
          <p:nvPr/>
        </p:nvSpPr>
        <p:spPr>
          <a:xfrm>
            <a:off x="1759325" y="300075"/>
            <a:ext cx="55239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MODEL CLASSIFICATION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E7CC3"/>
        </a:solidFill>
      </p:bgPr>
    </p:bg>
    <p:spTree>
      <p:nvGrpSpPr>
        <p:cNvPr id="136" name="Shape 136"/>
        <p:cNvGrpSpPr/>
        <p:nvPr/>
      </p:nvGrpSpPr>
      <p:grpSpPr>
        <a:xfrm>
          <a:off x="0" y="0"/>
          <a:ext cx="0" cy="0"/>
          <a:chOff x="0" y="0"/>
          <a:chExt cx="0" cy="0"/>
        </a:xfrm>
      </p:grpSpPr>
      <p:pic>
        <p:nvPicPr>
          <p:cNvPr descr="Meeting with solid fill" id="137" name="Google Shape;137;p14"/>
          <p:cNvPicPr preferRelativeResize="0"/>
          <p:nvPr/>
        </p:nvPicPr>
        <p:blipFill rotWithShape="1">
          <a:blip r:embed="rId3">
            <a:alphaModFix/>
          </a:blip>
          <a:srcRect b="0" l="0" r="0" t="0"/>
          <a:stretch/>
        </p:blipFill>
        <p:spPr>
          <a:xfrm>
            <a:off x="1747152" y="1240968"/>
            <a:ext cx="457200" cy="457200"/>
          </a:xfrm>
          <a:prstGeom prst="rect">
            <a:avLst/>
          </a:prstGeom>
          <a:noFill/>
          <a:ln>
            <a:noFill/>
          </a:ln>
        </p:spPr>
      </p:pic>
      <p:sp>
        <p:nvSpPr>
          <p:cNvPr id="138" name="Google Shape;138;p14"/>
          <p:cNvSpPr txBox="1"/>
          <p:nvPr/>
        </p:nvSpPr>
        <p:spPr>
          <a:xfrm>
            <a:off x="2121600" y="1313125"/>
            <a:ext cx="3193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Team Members</a:t>
            </a:r>
            <a:endParaRPr b="0" i="0" sz="1100" u="none" cap="none" strike="noStrike">
              <a:solidFill>
                <a:srgbClr val="BF9000"/>
              </a:solidFill>
              <a:latin typeface="Trebuchet MS"/>
              <a:ea typeface="Trebuchet MS"/>
              <a:cs typeface="Trebuchet MS"/>
              <a:sym typeface="Trebuchet MS"/>
            </a:endParaRPr>
          </a:p>
        </p:txBody>
      </p:sp>
      <p:pic>
        <p:nvPicPr>
          <p:cNvPr id="139" name="Google Shape;139;p14"/>
          <p:cNvPicPr preferRelativeResize="0"/>
          <p:nvPr/>
        </p:nvPicPr>
        <p:blipFill rotWithShape="1">
          <a:blip r:embed="rId4">
            <a:alphaModFix/>
          </a:blip>
          <a:srcRect b="0" l="0" r="0" t="0"/>
          <a:stretch/>
        </p:blipFill>
        <p:spPr>
          <a:xfrm>
            <a:off x="1743710" y="1770070"/>
            <a:ext cx="461050" cy="461050"/>
          </a:xfrm>
          <a:prstGeom prst="rect">
            <a:avLst/>
          </a:prstGeom>
          <a:noFill/>
          <a:ln>
            <a:noFill/>
          </a:ln>
        </p:spPr>
      </p:pic>
      <p:sp>
        <p:nvSpPr>
          <p:cNvPr id="140" name="Google Shape;140;p14"/>
          <p:cNvSpPr txBox="1"/>
          <p:nvPr/>
        </p:nvSpPr>
        <p:spPr>
          <a:xfrm>
            <a:off x="2129765" y="1819301"/>
            <a:ext cx="1949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Project Overview</a:t>
            </a:r>
            <a:endParaRPr b="0" i="0" sz="1100" u="none" cap="none" strike="noStrike">
              <a:solidFill>
                <a:srgbClr val="BF9000"/>
              </a:solidFill>
              <a:latin typeface="Trebuchet MS"/>
              <a:ea typeface="Trebuchet MS"/>
              <a:cs typeface="Trebuchet MS"/>
              <a:sym typeface="Trebuchet MS"/>
            </a:endParaRPr>
          </a:p>
        </p:txBody>
      </p:sp>
      <p:pic>
        <p:nvPicPr>
          <p:cNvPr descr="Employee badge with solid fill" id="141" name="Google Shape;141;p14"/>
          <p:cNvPicPr preferRelativeResize="0"/>
          <p:nvPr/>
        </p:nvPicPr>
        <p:blipFill rotWithShape="1">
          <a:blip r:embed="rId5">
            <a:alphaModFix/>
          </a:blip>
          <a:srcRect b="0" l="0" r="0" t="0"/>
          <a:stretch/>
        </p:blipFill>
        <p:spPr>
          <a:xfrm>
            <a:off x="1747148" y="2302326"/>
            <a:ext cx="457200" cy="457200"/>
          </a:xfrm>
          <a:prstGeom prst="rect">
            <a:avLst/>
          </a:prstGeom>
          <a:noFill/>
          <a:ln>
            <a:noFill/>
          </a:ln>
        </p:spPr>
      </p:pic>
      <p:sp>
        <p:nvSpPr>
          <p:cNvPr id="142" name="Google Shape;142;p14"/>
          <p:cNvSpPr txBox="1"/>
          <p:nvPr/>
        </p:nvSpPr>
        <p:spPr>
          <a:xfrm>
            <a:off x="2115524" y="2379912"/>
            <a:ext cx="1949700" cy="379304"/>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Personas</a:t>
            </a:r>
            <a:endParaRPr b="0" i="0" sz="1100" u="none" cap="none" strike="noStrike">
              <a:solidFill>
                <a:srgbClr val="BF9000"/>
              </a:solidFill>
              <a:latin typeface="Trebuchet MS"/>
              <a:ea typeface="Trebuchet MS"/>
              <a:cs typeface="Trebuchet MS"/>
              <a:sym typeface="Trebuchet MS"/>
            </a:endParaRPr>
          </a:p>
        </p:txBody>
      </p:sp>
      <p:sp>
        <p:nvSpPr>
          <p:cNvPr id="143" name="Google Shape;143;p14"/>
          <p:cNvSpPr txBox="1"/>
          <p:nvPr/>
        </p:nvSpPr>
        <p:spPr>
          <a:xfrm>
            <a:off x="2103403" y="2892630"/>
            <a:ext cx="1949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Technologies </a:t>
            </a:r>
            <a:endParaRPr b="0" i="0" sz="1100" u="none" cap="none" strike="noStrike">
              <a:solidFill>
                <a:srgbClr val="BF9000"/>
              </a:solidFill>
              <a:latin typeface="Trebuchet MS"/>
              <a:ea typeface="Trebuchet MS"/>
              <a:cs typeface="Trebuchet MS"/>
              <a:sym typeface="Trebuchet MS"/>
            </a:endParaRPr>
          </a:p>
        </p:txBody>
      </p:sp>
      <p:pic>
        <p:nvPicPr>
          <p:cNvPr id="144" name="Google Shape;144;p14"/>
          <p:cNvPicPr preferRelativeResize="0"/>
          <p:nvPr/>
        </p:nvPicPr>
        <p:blipFill rotWithShape="1">
          <a:blip r:embed="rId6">
            <a:alphaModFix/>
          </a:blip>
          <a:srcRect b="0" l="0" r="0" t="0"/>
          <a:stretch/>
        </p:blipFill>
        <p:spPr>
          <a:xfrm>
            <a:off x="1744533" y="2840922"/>
            <a:ext cx="457200" cy="457200"/>
          </a:xfrm>
          <a:prstGeom prst="rect">
            <a:avLst/>
          </a:prstGeom>
          <a:noFill/>
          <a:ln>
            <a:noFill/>
          </a:ln>
        </p:spPr>
      </p:pic>
      <p:pic>
        <p:nvPicPr>
          <p:cNvPr id="145" name="Google Shape;145;p14"/>
          <p:cNvPicPr preferRelativeResize="0"/>
          <p:nvPr/>
        </p:nvPicPr>
        <p:blipFill rotWithShape="1">
          <a:blip r:embed="rId7">
            <a:alphaModFix/>
          </a:blip>
          <a:srcRect b="0" l="0" r="0" t="0"/>
          <a:stretch/>
        </p:blipFill>
        <p:spPr>
          <a:xfrm>
            <a:off x="1747804" y="3355567"/>
            <a:ext cx="461050" cy="461050"/>
          </a:xfrm>
          <a:prstGeom prst="rect">
            <a:avLst/>
          </a:prstGeom>
          <a:noFill/>
          <a:ln>
            <a:noFill/>
          </a:ln>
        </p:spPr>
      </p:pic>
      <p:sp>
        <p:nvSpPr>
          <p:cNvPr id="146" name="Google Shape;146;p14"/>
          <p:cNvSpPr txBox="1"/>
          <p:nvPr/>
        </p:nvSpPr>
        <p:spPr>
          <a:xfrm>
            <a:off x="2127896" y="3408286"/>
            <a:ext cx="1949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Design Architecture</a:t>
            </a:r>
            <a:endParaRPr b="0" i="0" sz="1100" u="none" cap="none" strike="noStrike">
              <a:solidFill>
                <a:srgbClr val="BF9000"/>
              </a:solidFill>
              <a:latin typeface="Trebuchet MS"/>
              <a:ea typeface="Trebuchet MS"/>
              <a:cs typeface="Trebuchet MS"/>
              <a:sym typeface="Trebuchet MS"/>
            </a:endParaRPr>
          </a:p>
        </p:txBody>
      </p:sp>
      <p:pic>
        <p:nvPicPr>
          <p:cNvPr id="147" name="Google Shape;147;p14"/>
          <p:cNvPicPr preferRelativeResize="0"/>
          <p:nvPr/>
        </p:nvPicPr>
        <p:blipFill rotWithShape="1">
          <a:blip r:embed="rId8">
            <a:alphaModFix/>
          </a:blip>
          <a:srcRect b="0" l="0" r="0" t="0"/>
          <a:stretch/>
        </p:blipFill>
        <p:spPr>
          <a:xfrm>
            <a:off x="1744534" y="3897378"/>
            <a:ext cx="461050" cy="461050"/>
          </a:xfrm>
          <a:prstGeom prst="rect">
            <a:avLst/>
          </a:prstGeom>
          <a:noFill/>
          <a:ln>
            <a:noFill/>
          </a:ln>
        </p:spPr>
      </p:pic>
      <p:sp>
        <p:nvSpPr>
          <p:cNvPr id="148" name="Google Shape;148;p14"/>
          <p:cNvSpPr txBox="1"/>
          <p:nvPr/>
        </p:nvSpPr>
        <p:spPr>
          <a:xfrm>
            <a:off x="2124338" y="3949088"/>
            <a:ext cx="1949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Sprint Overview</a:t>
            </a:r>
            <a:endParaRPr b="0" i="0" sz="1100" u="none" cap="none" strike="noStrike">
              <a:solidFill>
                <a:srgbClr val="BF9000"/>
              </a:solidFill>
              <a:latin typeface="Trebuchet MS"/>
              <a:ea typeface="Trebuchet MS"/>
              <a:cs typeface="Trebuchet MS"/>
              <a:sym typeface="Trebuchet MS"/>
            </a:endParaRPr>
          </a:p>
        </p:txBody>
      </p:sp>
      <p:sp>
        <p:nvSpPr>
          <p:cNvPr id="149" name="Google Shape;149;p14"/>
          <p:cNvSpPr txBox="1"/>
          <p:nvPr/>
        </p:nvSpPr>
        <p:spPr>
          <a:xfrm>
            <a:off x="5705753" y="1292977"/>
            <a:ext cx="1949700" cy="379304"/>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Product Backlog</a:t>
            </a:r>
            <a:endParaRPr b="0" i="0" sz="1100" u="none" cap="none" strike="noStrike">
              <a:solidFill>
                <a:srgbClr val="BF9000"/>
              </a:solidFill>
              <a:latin typeface="Trebuchet MS"/>
              <a:ea typeface="Trebuchet MS"/>
              <a:cs typeface="Trebuchet MS"/>
              <a:sym typeface="Trebuchet MS"/>
            </a:endParaRPr>
          </a:p>
        </p:txBody>
      </p:sp>
      <p:pic>
        <p:nvPicPr>
          <p:cNvPr descr="Clipboard Checked with solid fill" id="150" name="Google Shape;150;p14"/>
          <p:cNvPicPr preferRelativeResize="0"/>
          <p:nvPr/>
        </p:nvPicPr>
        <p:blipFill rotWithShape="1">
          <a:blip r:embed="rId9">
            <a:alphaModFix/>
          </a:blip>
          <a:srcRect b="0" l="0" r="0" t="0"/>
          <a:stretch/>
        </p:blipFill>
        <p:spPr>
          <a:xfrm>
            <a:off x="5376672" y="1243584"/>
            <a:ext cx="461050" cy="461050"/>
          </a:xfrm>
          <a:prstGeom prst="rect">
            <a:avLst/>
          </a:prstGeom>
          <a:noFill/>
          <a:ln>
            <a:noFill/>
          </a:ln>
        </p:spPr>
      </p:pic>
      <p:pic>
        <p:nvPicPr>
          <p:cNvPr descr="Presentation with checklist with solid fill" id="151" name="Google Shape;151;p14"/>
          <p:cNvPicPr preferRelativeResize="0"/>
          <p:nvPr/>
        </p:nvPicPr>
        <p:blipFill rotWithShape="1">
          <a:blip r:embed="rId10">
            <a:alphaModFix/>
          </a:blip>
          <a:srcRect b="0" l="0" r="0" t="0"/>
          <a:stretch/>
        </p:blipFill>
        <p:spPr>
          <a:xfrm>
            <a:off x="5376670" y="1804303"/>
            <a:ext cx="457200" cy="457200"/>
          </a:xfrm>
          <a:prstGeom prst="rect">
            <a:avLst/>
          </a:prstGeom>
          <a:noFill/>
          <a:ln>
            <a:noFill/>
          </a:ln>
        </p:spPr>
      </p:pic>
      <p:sp>
        <p:nvSpPr>
          <p:cNvPr id="152" name="Google Shape;152;p14"/>
          <p:cNvSpPr txBox="1"/>
          <p:nvPr/>
        </p:nvSpPr>
        <p:spPr>
          <a:xfrm>
            <a:off x="5719360" y="1820934"/>
            <a:ext cx="1949700" cy="379304"/>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Sprint Backlog</a:t>
            </a:r>
            <a:endParaRPr b="0" i="0" sz="1100" u="none" cap="none" strike="noStrike">
              <a:solidFill>
                <a:srgbClr val="BF9000"/>
              </a:solidFill>
              <a:latin typeface="Trebuchet MS"/>
              <a:ea typeface="Trebuchet MS"/>
              <a:cs typeface="Trebuchet MS"/>
              <a:sym typeface="Trebuchet MS"/>
            </a:endParaRPr>
          </a:p>
        </p:txBody>
      </p:sp>
      <p:pic>
        <p:nvPicPr>
          <p:cNvPr descr="Future with solid fill" id="153" name="Google Shape;153;p14"/>
          <p:cNvPicPr preferRelativeResize="0"/>
          <p:nvPr/>
        </p:nvPicPr>
        <p:blipFill rotWithShape="1">
          <a:blip r:embed="rId11">
            <a:alphaModFix/>
          </a:blip>
          <a:srcRect b="0" l="0" r="0" t="0"/>
          <a:stretch/>
        </p:blipFill>
        <p:spPr>
          <a:xfrm>
            <a:off x="5376672" y="2841175"/>
            <a:ext cx="457200" cy="457200"/>
          </a:xfrm>
          <a:prstGeom prst="rect">
            <a:avLst/>
          </a:prstGeom>
          <a:noFill/>
          <a:ln>
            <a:noFill/>
          </a:ln>
        </p:spPr>
      </p:pic>
      <p:sp>
        <p:nvSpPr>
          <p:cNvPr id="154" name="Google Shape;154;p14"/>
          <p:cNvSpPr txBox="1"/>
          <p:nvPr/>
        </p:nvSpPr>
        <p:spPr>
          <a:xfrm>
            <a:off x="5765624" y="2855079"/>
            <a:ext cx="1949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Future Sprint </a:t>
            </a:r>
            <a:endParaRPr b="0" i="0" sz="1100" u="none" cap="none" strike="noStrike">
              <a:solidFill>
                <a:srgbClr val="BF9000"/>
              </a:solidFill>
              <a:latin typeface="Trebuchet MS"/>
              <a:ea typeface="Trebuchet MS"/>
              <a:cs typeface="Trebuchet MS"/>
              <a:sym typeface="Trebuchet MS"/>
            </a:endParaRPr>
          </a:p>
        </p:txBody>
      </p:sp>
      <p:grpSp>
        <p:nvGrpSpPr>
          <p:cNvPr id="155" name="Google Shape;155;p14"/>
          <p:cNvGrpSpPr/>
          <p:nvPr/>
        </p:nvGrpSpPr>
        <p:grpSpPr>
          <a:xfrm>
            <a:off x="5392585" y="3379608"/>
            <a:ext cx="2269044" cy="461050"/>
            <a:chOff x="5376672" y="2295908"/>
            <a:chExt cx="2269044" cy="461050"/>
          </a:xfrm>
        </p:grpSpPr>
        <p:pic>
          <p:nvPicPr>
            <p:cNvPr id="156" name="Google Shape;156;p14"/>
            <p:cNvPicPr preferRelativeResize="0"/>
            <p:nvPr/>
          </p:nvPicPr>
          <p:blipFill rotWithShape="1">
            <a:blip r:embed="rId12">
              <a:alphaModFix/>
            </a:blip>
            <a:srcRect b="0" l="0" r="0" t="0"/>
            <a:stretch/>
          </p:blipFill>
          <p:spPr>
            <a:xfrm>
              <a:off x="5376672" y="2295908"/>
              <a:ext cx="461050" cy="461050"/>
            </a:xfrm>
            <a:prstGeom prst="rect">
              <a:avLst/>
            </a:prstGeom>
            <a:noFill/>
            <a:ln>
              <a:noFill/>
            </a:ln>
          </p:spPr>
        </p:pic>
        <p:sp>
          <p:nvSpPr>
            <p:cNvPr id="157" name="Google Shape;157;p14"/>
            <p:cNvSpPr txBox="1"/>
            <p:nvPr/>
          </p:nvSpPr>
          <p:spPr>
            <a:xfrm>
              <a:off x="5696016" y="2334497"/>
              <a:ext cx="1949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Project Demo</a:t>
              </a:r>
              <a:endParaRPr b="0" i="0" sz="1100" u="none" cap="none" strike="noStrike">
                <a:solidFill>
                  <a:srgbClr val="BF9000"/>
                </a:solidFill>
                <a:latin typeface="Trebuchet MS"/>
                <a:ea typeface="Trebuchet MS"/>
                <a:cs typeface="Trebuchet MS"/>
                <a:sym typeface="Trebuchet MS"/>
              </a:endParaRPr>
            </a:p>
          </p:txBody>
        </p:sp>
      </p:grpSp>
      <p:grpSp>
        <p:nvGrpSpPr>
          <p:cNvPr id="158" name="Google Shape;158;p14"/>
          <p:cNvGrpSpPr/>
          <p:nvPr/>
        </p:nvGrpSpPr>
        <p:grpSpPr>
          <a:xfrm>
            <a:off x="5415728" y="2322750"/>
            <a:ext cx="2375177" cy="457200"/>
            <a:chOff x="5376678" y="3375487"/>
            <a:chExt cx="2375177" cy="457200"/>
          </a:xfrm>
        </p:grpSpPr>
        <p:pic>
          <p:nvPicPr>
            <p:cNvPr id="159" name="Google Shape;159;p14"/>
            <p:cNvPicPr preferRelativeResize="0"/>
            <p:nvPr/>
          </p:nvPicPr>
          <p:blipFill rotWithShape="1">
            <a:blip r:embed="rId13">
              <a:alphaModFix/>
            </a:blip>
            <a:srcRect b="0" l="0" r="0" t="0"/>
            <a:stretch/>
          </p:blipFill>
          <p:spPr>
            <a:xfrm>
              <a:off x="5376678" y="3375487"/>
              <a:ext cx="457200" cy="457200"/>
            </a:xfrm>
            <a:prstGeom prst="rect">
              <a:avLst/>
            </a:prstGeom>
            <a:noFill/>
            <a:ln>
              <a:noFill/>
            </a:ln>
          </p:spPr>
        </p:pic>
        <p:sp>
          <p:nvSpPr>
            <p:cNvPr id="160" name="Google Shape;160;p14"/>
            <p:cNvSpPr txBox="1"/>
            <p:nvPr/>
          </p:nvSpPr>
          <p:spPr>
            <a:xfrm>
              <a:off x="5802155" y="3405894"/>
              <a:ext cx="1949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Retrospective</a:t>
              </a:r>
              <a:endParaRPr b="0" i="0" sz="1100" u="none" cap="none" strike="noStrike">
                <a:solidFill>
                  <a:srgbClr val="BF9000"/>
                </a:solidFill>
                <a:latin typeface="Trebuchet MS"/>
                <a:ea typeface="Trebuchet MS"/>
                <a:cs typeface="Trebuchet MS"/>
                <a:sym typeface="Trebuchet MS"/>
              </a:endParaRPr>
            </a:p>
          </p:txBody>
        </p:sp>
      </p:grpSp>
      <p:pic>
        <p:nvPicPr>
          <p:cNvPr id="161" name="Google Shape;161;p14"/>
          <p:cNvPicPr preferRelativeResize="0"/>
          <p:nvPr/>
        </p:nvPicPr>
        <p:blipFill rotWithShape="1">
          <a:blip r:embed="rId14">
            <a:alphaModFix/>
          </a:blip>
          <a:srcRect b="0" l="0" r="0" t="0"/>
          <a:stretch/>
        </p:blipFill>
        <p:spPr>
          <a:xfrm>
            <a:off x="5376672" y="3921872"/>
            <a:ext cx="457200" cy="457200"/>
          </a:xfrm>
          <a:prstGeom prst="rect">
            <a:avLst/>
          </a:prstGeom>
          <a:noFill/>
          <a:ln>
            <a:noFill/>
          </a:ln>
        </p:spPr>
      </p:pic>
      <p:sp>
        <p:nvSpPr>
          <p:cNvPr id="162" name="Google Shape;162;p14"/>
          <p:cNvSpPr txBox="1"/>
          <p:nvPr/>
        </p:nvSpPr>
        <p:spPr>
          <a:xfrm>
            <a:off x="5834811" y="3968989"/>
            <a:ext cx="1949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Conclusion</a:t>
            </a:r>
            <a:endParaRPr b="0" i="0" sz="1100" u="none" cap="none" strike="noStrike">
              <a:solidFill>
                <a:srgbClr val="BF9000"/>
              </a:solidFill>
              <a:latin typeface="Trebuchet MS"/>
              <a:ea typeface="Trebuchet MS"/>
              <a:cs typeface="Trebuchet MS"/>
              <a:sym typeface="Trebuchet MS"/>
            </a:endParaRPr>
          </a:p>
        </p:txBody>
      </p:sp>
      <p:sp>
        <p:nvSpPr>
          <p:cNvPr id="163" name="Google Shape;163;p14"/>
          <p:cNvSpPr/>
          <p:nvPr/>
        </p:nvSpPr>
        <p:spPr>
          <a:xfrm>
            <a:off x="2566150" y="414225"/>
            <a:ext cx="3582900" cy="5943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7F6000"/>
                </a:solidFill>
                <a:latin typeface="Nunito ExtraBold"/>
                <a:ea typeface="Nunito ExtraBold"/>
                <a:cs typeface="Nunito ExtraBold"/>
                <a:sym typeface="Nunito ExtraBold"/>
              </a:rPr>
              <a:t>AGENDA</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2"/>
          <p:cNvPicPr preferRelativeResize="0"/>
          <p:nvPr/>
        </p:nvPicPr>
        <p:blipFill rotWithShape="1">
          <a:blip r:embed="rId3">
            <a:alphaModFix/>
          </a:blip>
          <a:srcRect b="0" l="0" r="0" t="0"/>
          <a:stretch/>
        </p:blipFill>
        <p:spPr>
          <a:xfrm>
            <a:off x="4741400" y="1313575"/>
            <a:ext cx="3583449" cy="3419500"/>
          </a:xfrm>
          <a:prstGeom prst="rect">
            <a:avLst/>
          </a:prstGeom>
          <a:noFill/>
          <a:ln>
            <a:noFill/>
          </a:ln>
        </p:spPr>
      </p:pic>
      <p:pic>
        <p:nvPicPr>
          <p:cNvPr id="321" name="Google Shape;321;p32"/>
          <p:cNvPicPr preferRelativeResize="0"/>
          <p:nvPr/>
        </p:nvPicPr>
        <p:blipFill rotWithShape="1">
          <a:blip r:embed="rId4">
            <a:alphaModFix/>
          </a:blip>
          <a:srcRect b="0" l="0" r="0" t="0"/>
          <a:stretch/>
        </p:blipFill>
        <p:spPr>
          <a:xfrm>
            <a:off x="711900" y="1419200"/>
            <a:ext cx="3987268" cy="2984851"/>
          </a:xfrm>
          <a:prstGeom prst="rect">
            <a:avLst/>
          </a:prstGeom>
          <a:noFill/>
          <a:ln>
            <a:noFill/>
          </a:ln>
        </p:spPr>
      </p:pic>
      <p:sp>
        <p:nvSpPr>
          <p:cNvPr id="322" name="Google Shape;322;p32"/>
          <p:cNvSpPr/>
          <p:nvPr/>
        </p:nvSpPr>
        <p:spPr>
          <a:xfrm>
            <a:off x="2009400" y="333700"/>
            <a:ext cx="50832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MODEL </a:t>
            </a:r>
            <a:r>
              <a:rPr lang="en" sz="3200">
                <a:solidFill>
                  <a:srgbClr val="7F6000"/>
                </a:solidFill>
                <a:latin typeface="Nunito ExtraBold"/>
                <a:ea typeface="Nunito ExtraBold"/>
                <a:cs typeface="Nunito ExtraBold"/>
                <a:sym typeface="Nunito ExtraBold"/>
              </a:rPr>
              <a:t>EVALUATION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3"/>
          <p:cNvSpPr txBox="1"/>
          <p:nvPr/>
        </p:nvSpPr>
        <p:spPr>
          <a:xfrm>
            <a:off x="557700" y="1457600"/>
            <a:ext cx="401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28" name="Google Shape;328;p33"/>
          <p:cNvPicPr preferRelativeResize="0"/>
          <p:nvPr/>
        </p:nvPicPr>
        <p:blipFill>
          <a:blip r:embed="rId3">
            <a:alphaModFix/>
          </a:blip>
          <a:stretch>
            <a:fillRect/>
          </a:stretch>
        </p:blipFill>
        <p:spPr>
          <a:xfrm>
            <a:off x="3618388" y="1509650"/>
            <a:ext cx="4999826" cy="2812400"/>
          </a:xfrm>
          <a:prstGeom prst="rect">
            <a:avLst/>
          </a:prstGeom>
          <a:noFill/>
          <a:ln>
            <a:noFill/>
          </a:ln>
        </p:spPr>
      </p:pic>
      <p:sp>
        <p:nvSpPr>
          <p:cNvPr id="329" name="Google Shape;329;p33"/>
          <p:cNvSpPr txBox="1"/>
          <p:nvPr/>
        </p:nvSpPr>
        <p:spPr>
          <a:xfrm>
            <a:off x="438700" y="1838400"/>
            <a:ext cx="30480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BF9000"/>
              </a:buClr>
              <a:buSzPts val="1600"/>
              <a:buFont typeface="Calibri"/>
              <a:buChar char="●"/>
            </a:pPr>
            <a:r>
              <a:rPr lang="en" sz="1600">
                <a:solidFill>
                  <a:srgbClr val="BF9000"/>
                </a:solidFill>
                <a:latin typeface="Trebuchet MS"/>
                <a:ea typeface="Trebuchet MS"/>
                <a:cs typeface="Trebuchet MS"/>
                <a:sym typeface="Trebuchet MS"/>
              </a:rPr>
              <a:t>To alleviate the need for more images due to lack of public resources</a:t>
            </a:r>
            <a:endParaRPr sz="1600">
              <a:solidFill>
                <a:srgbClr val="BF9000"/>
              </a:solidFill>
              <a:latin typeface="Trebuchet MS"/>
              <a:ea typeface="Trebuchet MS"/>
              <a:cs typeface="Trebuchet MS"/>
              <a:sym typeface="Trebuchet MS"/>
            </a:endParaRPr>
          </a:p>
          <a:p>
            <a:pPr indent="-330200" lvl="0" marL="457200" rtl="0" algn="l">
              <a:spcBef>
                <a:spcPts val="0"/>
              </a:spcBef>
              <a:spcAft>
                <a:spcPts val="0"/>
              </a:spcAft>
              <a:buClr>
                <a:srgbClr val="BF9000"/>
              </a:buClr>
              <a:buSzPts val="1600"/>
              <a:buFont typeface="Trebuchet MS"/>
              <a:buChar char="●"/>
            </a:pPr>
            <a:r>
              <a:rPr lang="en" sz="1600">
                <a:solidFill>
                  <a:srgbClr val="BF9000"/>
                </a:solidFill>
                <a:latin typeface="Trebuchet MS"/>
                <a:ea typeface="Trebuchet MS"/>
                <a:cs typeface="Trebuchet MS"/>
                <a:sym typeface="Trebuchet MS"/>
              </a:rPr>
              <a:t>Leverage a pre - trained model with a large amount of training data.</a:t>
            </a:r>
            <a:endParaRPr sz="1600">
              <a:solidFill>
                <a:srgbClr val="BF9000"/>
              </a:solidFill>
              <a:latin typeface="Trebuchet MS"/>
              <a:ea typeface="Trebuchet MS"/>
              <a:cs typeface="Trebuchet MS"/>
              <a:sym typeface="Trebuchet MS"/>
            </a:endParaRPr>
          </a:p>
          <a:p>
            <a:pPr indent="-330200" lvl="0" marL="457200" rtl="0" algn="l">
              <a:spcBef>
                <a:spcPts val="0"/>
              </a:spcBef>
              <a:spcAft>
                <a:spcPts val="0"/>
              </a:spcAft>
              <a:buClr>
                <a:srgbClr val="BF9000"/>
              </a:buClr>
              <a:buSzPts val="1600"/>
              <a:buFont typeface="Trebuchet MS"/>
              <a:buChar char="●"/>
            </a:pPr>
            <a:r>
              <a:rPr lang="en" sz="1600">
                <a:solidFill>
                  <a:srgbClr val="BF9000"/>
                </a:solidFill>
                <a:latin typeface="Trebuchet MS"/>
                <a:ea typeface="Trebuchet MS"/>
                <a:cs typeface="Trebuchet MS"/>
                <a:sym typeface="Trebuchet MS"/>
              </a:rPr>
              <a:t>Fine tune the existing model.</a:t>
            </a:r>
            <a:endParaRPr sz="1600">
              <a:solidFill>
                <a:srgbClr val="BF9000"/>
              </a:solidFill>
              <a:latin typeface="Trebuchet MS"/>
              <a:ea typeface="Trebuchet MS"/>
              <a:cs typeface="Trebuchet MS"/>
              <a:sym typeface="Trebuchet MS"/>
            </a:endParaRPr>
          </a:p>
        </p:txBody>
      </p:sp>
      <p:sp>
        <p:nvSpPr>
          <p:cNvPr id="330" name="Google Shape;330;p33"/>
          <p:cNvSpPr/>
          <p:nvPr/>
        </p:nvSpPr>
        <p:spPr>
          <a:xfrm>
            <a:off x="2009400" y="333700"/>
            <a:ext cx="50832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TRANSFER LEARNING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4"/>
          <p:cNvPicPr preferRelativeResize="0"/>
          <p:nvPr/>
        </p:nvPicPr>
        <p:blipFill>
          <a:blip r:embed="rId3">
            <a:alphaModFix/>
          </a:blip>
          <a:stretch>
            <a:fillRect/>
          </a:stretch>
        </p:blipFill>
        <p:spPr>
          <a:xfrm>
            <a:off x="1461762" y="1289825"/>
            <a:ext cx="6220475" cy="3385749"/>
          </a:xfrm>
          <a:prstGeom prst="rect">
            <a:avLst/>
          </a:prstGeom>
          <a:noFill/>
          <a:ln>
            <a:noFill/>
          </a:ln>
        </p:spPr>
      </p:pic>
      <p:sp>
        <p:nvSpPr>
          <p:cNvPr id="336" name="Google Shape;336;p34"/>
          <p:cNvSpPr/>
          <p:nvPr/>
        </p:nvSpPr>
        <p:spPr>
          <a:xfrm>
            <a:off x="1218000" y="432650"/>
            <a:ext cx="6708000" cy="6309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TRANSFER LEARNING RESULTS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35"/>
          <p:cNvPicPr preferRelativeResize="0"/>
          <p:nvPr/>
        </p:nvPicPr>
        <p:blipFill rotWithShape="1">
          <a:blip r:embed="rId3">
            <a:alphaModFix/>
          </a:blip>
          <a:srcRect b="0" l="0" r="0" t="0"/>
          <a:stretch/>
        </p:blipFill>
        <p:spPr>
          <a:xfrm>
            <a:off x="1552925" y="1030850"/>
            <a:ext cx="6051275" cy="3403525"/>
          </a:xfrm>
          <a:prstGeom prst="rect">
            <a:avLst/>
          </a:prstGeom>
          <a:noFill/>
          <a:ln>
            <a:noFill/>
          </a:ln>
        </p:spPr>
      </p:pic>
      <p:sp>
        <p:nvSpPr>
          <p:cNvPr id="342" name="Google Shape;342;p35"/>
          <p:cNvSpPr/>
          <p:nvPr/>
        </p:nvSpPr>
        <p:spPr>
          <a:xfrm>
            <a:off x="2419700" y="638200"/>
            <a:ext cx="4391400" cy="4923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7F6000"/>
                </a:solidFill>
                <a:latin typeface="Nunito ExtraBold"/>
                <a:ea typeface="Nunito ExtraBold"/>
                <a:cs typeface="Nunito ExtraBold"/>
                <a:sym typeface="Nunito ExtraBold"/>
              </a:rPr>
              <a:t>SPRINT OVERVIEW</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346" name="Shape 346"/>
        <p:cNvGrpSpPr/>
        <p:nvPr/>
      </p:nvGrpSpPr>
      <p:grpSpPr>
        <a:xfrm>
          <a:off x="0" y="0"/>
          <a:ext cx="0" cy="0"/>
          <a:chOff x="0" y="0"/>
          <a:chExt cx="0" cy="0"/>
        </a:xfrm>
      </p:grpSpPr>
      <p:pic>
        <p:nvPicPr>
          <p:cNvPr id="347" name="Google Shape;347;p36"/>
          <p:cNvPicPr preferRelativeResize="0"/>
          <p:nvPr/>
        </p:nvPicPr>
        <p:blipFill>
          <a:blip r:embed="rId3">
            <a:alphaModFix/>
          </a:blip>
          <a:stretch>
            <a:fillRect/>
          </a:stretch>
        </p:blipFill>
        <p:spPr>
          <a:xfrm>
            <a:off x="1033225" y="948475"/>
            <a:ext cx="6959824" cy="1604175"/>
          </a:xfrm>
          <a:prstGeom prst="rect">
            <a:avLst/>
          </a:prstGeom>
          <a:noFill/>
          <a:ln>
            <a:noFill/>
          </a:ln>
        </p:spPr>
      </p:pic>
      <p:pic>
        <p:nvPicPr>
          <p:cNvPr id="348" name="Google Shape;348;p36"/>
          <p:cNvPicPr preferRelativeResize="0"/>
          <p:nvPr/>
        </p:nvPicPr>
        <p:blipFill>
          <a:blip r:embed="rId4">
            <a:alphaModFix/>
          </a:blip>
          <a:stretch>
            <a:fillRect/>
          </a:stretch>
        </p:blipFill>
        <p:spPr>
          <a:xfrm>
            <a:off x="2126550" y="2602100"/>
            <a:ext cx="5121953" cy="2286050"/>
          </a:xfrm>
          <a:prstGeom prst="rect">
            <a:avLst/>
          </a:prstGeom>
          <a:noFill/>
          <a:ln>
            <a:noFill/>
          </a:ln>
        </p:spPr>
      </p:pic>
      <p:sp>
        <p:nvSpPr>
          <p:cNvPr id="349" name="Google Shape;349;p36"/>
          <p:cNvSpPr/>
          <p:nvPr/>
        </p:nvSpPr>
        <p:spPr>
          <a:xfrm>
            <a:off x="2009400" y="291350"/>
            <a:ext cx="5083200" cy="5598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SPRINT I RECAP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353" name="Shape 353"/>
        <p:cNvGrpSpPr/>
        <p:nvPr/>
      </p:nvGrpSpPr>
      <p:grpSpPr>
        <a:xfrm>
          <a:off x="0" y="0"/>
          <a:ext cx="0" cy="0"/>
          <a:chOff x="0" y="0"/>
          <a:chExt cx="0" cy="0"/>
        </a:xfrm>
      </p:grpSpPr>
      <p:pic>
        <p:nvPicPr>
          <p:cNvPr id="354" name="Google Shape;354;p37"/>
          <p:cNvPicPr preferRelativeResize="0"/>
          <p:nvPr/>
        </p:nvPicPr>
        <p:blipFill>
          <a:blip r:embed="rId3">
            <a:alphaModFix/>
          </a:blip>
          <a:stretch>
            <a:fillRect/>
          </a:stretch>
        </p:blipFill>
        <p:spPr>
          <a:xfrm>
            <a:off x="1831463" y="912388"/>
            <a:ext cx="5657576" cy="1931500"/>
          </a:xfrm>
          <a:prstGeom prst="rect">
            <a:avLst/>
          </a:prstGeom>
          <a:noFill/>
          <a:ln>
            <a:noFill/>
          </a:ln>
        </p:spPr>
      </p:pic>
      <p:pic>
        <p:nvPicPr>
          <p:cNvPr id="355" name="Google Shape;355;p37"/>
          <p:cNvPicPr preferRelativeResize="0"/>
          <p:nvPr/>
        </p:nvPicPr>
        <p:blipFill>
          <a:blip r:embed="rId4">
            <a:alphaModFix/>
          </a:blip>
          <a:stretch>
            <a:fillRect/>
          </a:stretch>
        </p:blipFill>
        <p:spPr>
          <a:xfrm>
            <a:off x="2637963" y="2888838"/>
            <a:ext cx="3868067" cy="1994813"/>
          </a:xfrm>
          <a:prstGeom prst="rect">
            <a:avLst/>
          </a:prstGeom>
          <a:noFill/>
          <a:ln>
            <a:noFill/>
          </a:ln>
        </p:spPr>
      </p:pic>
      <p:sp>
        <p:nvSpPr>
          <p:cNvPr id="356" name="Google Shape;356;p37"/>
          <p:cNvSpPr/>
          <p:nvPr/>
        </p:nvSpPr>
        <p:spPr>
          <a:xfrm>
            <a:off x="2009400" y="291350"/>
            <a:ext cx="5083200" cy="5598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SPRINT II RECAP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360" name="Shape 360"/>
        <p:cNvGrpSpPr/>
        <p:nvPr/>
      </p:nvGrpSpPr>
      <p:grpSpPr>
        <a:xfrm>
          <a:off x="0" y="0"/>
          <a:ext cx="0" cy="0"/>
          <a:chOff x="0" y="0"/>
          <a:chExt cx="0" cy="0"/>
        </a:xfrm>
      </p:grpSpPr>
      <p:pic>
        <p:nvPicPr>
          <p:cNvPr id="361" name="Google Shape;361;p38"/>
          <p:cNvPicPr preferRelativeResize="0"/>
          <p:nvPr/>
        </p:nvPicPr>
        <p:blipFill>
          <a:blip r:embed="rId3">
            <a:alphaModFix/>
          </a:blip>
          <a:stretch>
            <a:fillRect/>
          </a:stretch>
        </p:blipFill>
        <p:spPr>
          <a:xfrm>
            <a:off x="1362413" y="841950"/>
            <a:ext cx="6595676" cy="1685827"/>
          </a:xfrm>
          <a:prstGeom prst="rect">
            <a:avLst/>
          </a:prstGeom>
          <a:noFill/>
          <a:ln>
            <a:noFill/>
          </a:ln>
        </p:spPr>
      </p:pic>
      <p:pic>
        <p:nvPicPr>
          <p:cNvPr id="362" name="Google Shape;362;p38"/>
          <p:cNvPicPr preferRelativeResize="0"/>
          <p:nvPr/>
        </p:nvPicPr>
        <p:blipFill>
          <a:blip r:embed="rId4">
            <a:alphaModFix/>
          </a:blip>
          <a:stretch>
            <a:fillRect/>
          </a:stretch>
        </p:blipFill>
        <p:spPr>
          <a:xfrm>
            <a:off x="2625838" y="2571752"/>
            <a:ext cx="3892318" cy="2310922"/>
          </a:xfrm>
          <a:prstGeom prst="rect">
            <a:avLst/>
          </a:prstGeom>
          <a:noFill/>
          <a:ln>
            <a:noFill/>
          </a:ln>
        </p:spPr>
      </p:pic>
      <p:sp>
        <p:nvSpPr>
          <p:cNvPr id="363" name="Google Shape;363;p38"/>
          <p:cNvSpPr/>
          <p:nvPr/>
        </p:nvSpPr>
        <p:spPr>
          <a:xfrm>
            <a:off x="2009400" y="291350"/>
            <a:ext cx="5083200" cy="527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000">
                <a:solidFill>
                  <a:srgbClr val="7F6000"/>
                </a:solidFill>
                <a:latin typeface="Nunito ExtraBold"/>
                <a:ea typeface="Nunito ExtraBold"/>
                <a:cs typeface="Nunito ExtraBold"/>
                <a:sym typeface="Nunito ExtraBold"/>
              </a:rPr>
              <a:t>SPRINT III RECAP</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9"/>
          <p:cNvSpPr/>
          <p:nvPr/>
        </p:nvSpPr>
        <p:spPr>
          <a:xfrm>
            <a:off x="2009400" y="291350"/>
            <a:ext cx="5083200" cy="5598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SPRINT IV RECAP</a:t>
            </a:r>
            <a:endParaRPr b="0" i="0" sz="1400" u="none" cap="none" strike="noStrike">
              <a:solidFill>
                <a:srgbClr val="000000"/>
              </a:solidFill>
              <a:latin typeface="Arial"/>
              <a:ea typeface="Arial"/>
              <a:cs typeface="Arial"/>
              <a:sym typeface="Arial"/>
            </a:endParaRPr>
          </a:p>
        </p:txBody>
      </p:sp>
      <p:pic>
        <p:nvPicPr>
          <p:cNvPr id="369" name="Google Shape;369;p39"/>
          <p:cNvPicPr preferRelativeResize="0"/>
          <p:nvPr/>
        </p:nvPicPr>
        <p:blipFill>
          <a:blip r:embed="rId3">
            <a:alphaModFix/>
          </a:blip>
          <a:stretch>
            <a:fillRect/>
          </a:stretch>
        </p:blipFill>
        <p:spPr>
          <a:xfrm>
            <a:off x="311725" y="1614900"/>
            <a:ext cx="4507049" cy="1989475"/>
          </a:xfrm>
          <a:prstGeom prst="rect">
            <a:avLst/>
          </a:prstGeom>
          <a:noFill/>
          <a:ln>
            <a:noFill/>
          </a:ln>
        </p:spPr>
      </p:pic>
      <p:pic>
        <p:nvPicPr>
          <p:cNvPr id="370" name="Google Shape;370;p39"/>
          <p:cNvPicPr preferRelativeResize="0"/>
          <p:nvPr/>
        </p:nvPicPr>
        <p:blipFill>
          <a:blip r:embed="rId4">
            <a:alphaModFix/>
          </a:blip>
          <a:stretch>
            <a:fillRect/>
          </a:stretch>
        </p:blipFill>
        <p:spPr>
          <a:xfrm>
            <a:off x="4862350" y="1454550"/>
            <a:ext cx="4008877" cy="24327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0"/>
          <p:cNvSpPr/>
          <p:nvPr/>
        </p:nvSpPr>
        <p:spPr>
          <a:xfrm>
            <a:off x="1600550" y="326125"/>
            <a:ext cx="6122100" cy="5598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SPRINT IV RECAP </a:t>
            </a:r>
            <a:r>
              <a:rPr lang="en" sz="3200">
                <a:solidFill>
                  <a:srgbClr val="7F6000"/>
                </a:solidFill>
                <a:latin typeface="Nunito ExtraBold"/>
                <a:ea typeface="Nunito ExtraBold"/>
                <a:cs typeface="Nunito ExtraBold"/>
                <a:sym typeface="Nunito ExtraBold"/>
              </a:rPr>
              <a:t>(Continued)</a:t>
            </a:r>
            <a:endParaRPr b="0" i="0" sz="1400" u="none" cap="none" strike="noStrike">
              <a:solidFill>
                <a:srgbClr val="000000"/>
              </a:solidFill>
              <a:latin typeface="Arial"/>
              <a:ea typeface="Arial"/>
              <a:cs typeface="Arial"/>
              <a:sym typeface="Arial"/>
            </a:endParaRPr>
          </a:p>
        </p:txBody>
      </p:sp>
      <p:pic>
        <p:nvPicPr>
          <p:cNvPr id="376" name="Google Shape;376;p40"/>
          <p:cNvPicPr preferRelativeResize="0"/>
          <p:nvPr/>
        </p:nvPicPr>
        <p:blipFill>
          <a:blip r:embed="rId3">
            <a:alphaModFix/>
          </a:blip>
          <a:stretch>
            <a:fillRect/>
          </a:stretch>
        </p:blipFill>
        <p:spPr>
          <a:xfrm>
            <a:off x="1071600" y="995700"/>
            <a:ext cx="1886724" cy="3355874"/>
          </a:xfrm>
          <a:prstGeom prst="rect">
            <a:avLst/>
          </a:prstGeom>
          <a:noFill/>
          <a:ln>
            <a:noFill/>
          </a:ln>
        </p:spPr>
      </p:pic>
      <p:pic>
        <p:nvPicPr>
          <p:cNvPr id="377" name="Google Shape;377;p40"/>
          <p:cNvPicPr preferRelativeResize="0"/>
          <p:nvPr/>
        </p:nvPicPr>
        <p:blipFill>
          <a:blip r:embed="rId4">
            <a:alphaModFix/>
          </a:blip>
          <a:stretch>
            <a:fillRect/>
          </a:stretch>
        </p:blipFill>
        <p:spPr>
          <a:xfrm>
            <a:off x="3658112" y="1003550"/>
            <a:ext cx="1886724" cy="3355850"/>
          </a:xfrm>
          <a:prstGeom prst="rect">
            <a:avLst/>
          </a:prstGeom>
          <a:noFill/>
          <a:ln>
            <a:noFill/>
          </a:ln>
        </p:spPr>
      </p:pic>
      <p:pic>
        <p:nvPicPr>
          <p:cNvPr id="378" name="Google Shape;378;p40"/>
          <p:cNvPicPr preferRelativeResize="0"/>
          <p:nvPr/>
        </p:nvPicPr>
        <p:blipFill>
          <a:blip r:embed="rId5">
            <a:alphaModFix/>
          </a:blip>
          <a:stretch>
            <a:fillRect/>
          </a:stretch>
        </p:blipFill>
        <p:spPr>
          <a:xfrm>
            <a:off x="6244625" y="1003550"/>
            <a:ext cx="1886724" cy="3355857"/>
          </a:xfrm>
          <a:prstGeom prst="rect">
            <a:avLst/>
          </a:prstGeom>
          <a:noFill/>
          <a:ln>
            <a:noFill/>
          </a:ln>
        </p:spPr>
      </p:pic>
      <p:sp>
        <p:nvSpPr>
          <p:cNvPr id="379" name="Google Shape;379;p40"/>
          <p:cNvSpPr txBox="1"/>
          <p:nvPr/>
        </p:nvSpPr>
        <p:spPr>
          <a:xfrm>
            <a:off x="1407313" y="4461350"/>
            <a:ext cx="1215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Trebuchet MS"/>
                <a:ea typeface="Trebuchet MS"/>
                <a:cs typeface="Trebuchet MS"/>
                <a:sym typeface="Trebuchet MS"/>
              </a:rPr>
              <a:t>Launch Screen</a:t>
            </a:r>
            <a:endParaRPr b="1" sz="1200">
              <a:solidFill>
                <a:schemeClr val="lt1"/>
              </a:solidFill>
              <a:latin typeface="Trebuchet MS"/>
              <a:ea typeface="Trebuchet MS"/>
              <a:cs typeface="Trebuchet MS"/>
              <a:sym typeface="Trebuchet MS"/>
            </a:endParaRPr>
          </a:p>
        </p:txBody>
      </p:sp>
      <p:sp>
        <p:nvSpPr>
          <p:cNvPr id="380" name="Google Shape;380;p40"/>
          <p:cNvSpPr txBox="1"/>
          <p:nvPr/>
        </p:nvSpPr>
        <p:spPr>
          <a:xfrm>
            <a:off x="3964350" y="4511800"/>
            <a:ext cx="121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Trebuchet MS"/>
                <a:ea typeface="Trebuchet MS"/>
                <a:cs typeface="Trebuchet MS"/>
                <a:sym typeface="Trebuchet MS"/>
              </a:rPr>
              <a:t>Home Screen</a:t>
            </a:r>
            <a:endParaRPr b="1" sz="1200">
              <a:solidFill>
                <a:schemeClr val="lt1"/>
              </a:solidFill>
              <a:latin typeface="Trebuchet MS"/>
              <a:ea typeface="Trebuchet MS"/>
              <a:cs typeface="Trebuchet MS"/>
              <a:sym typeface="Trebuchet MS"/>
            </a:endParaRPr>
          </a:p>
        </p:txBody>
      </p:sp>
      <p:sp>
        <p:nvSpPr>
          <p:cNvPr id="381" name="Google Shape;381;p40"/>
          <p:cNvSpPr txBox="1"/>
          <p:nvPr/>
        </p:nvSpPr>
        <p:spPr>
          <a:xfrm>
            <a:off x="6335275" y="4461350"/>
            <a:ext cx="1725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Trebuchet MS"/>
                <a:ea typeface="Trebuchet MS"/>
                <a:cs typeface="Trebuchet MS"/>
                <a:sym typeface="Trebuchet MS"/>
              </a:rPr>
              <a:t>Capture and Select </a:t>
            </a:r>
            <a:r>
              <a:rPr b="1" lang="en" sz="1200">
                <a:solidFill>
                  <a:schemeClr val="lt1"/>
                </a:solidFill>
                <a:latin typeface="Trebuchet MS"/>
                <a:ea typeface="Trebuchet MS"/>
                <a:cs typeface="Trebuchet MS"/>
                <a:sym typeface="Trebuchet MS"/>
              </a:rPr>
              <a:t>    Screen</a:t>
            </a:r>
            <a:endParaRPr b="1" sz="1200">
              <a:solidFill>
                <a:schemeClr val="lt1"/>
              </a:solidFill>
              <a:latin typeface="Trebuchet MS"/>
              <a:ea typeface="Trebuchet MS"/>
              <a:cs typeface="Trebuchet MS"/>
              <a:sym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1"/>
          <p:cNvPicPr preferRelativeResize="0"/>
          <p:nvPr/>
        </p:nvPicPr>
        <p:blipFill>
          <a:blip r:embed="rId3">
            <a:alphaModFix/>
          </a:blip>
          <a:stretch>
            <a:fillRect/>
          </a:stretch>
        </p:blipFill>
        <p:spPr>
          <a:xfrm>
            <a:off x="1101125" y="1113275"/>
            <a:ext cx="1847050" cy="3363775"/>
          </a:xfrm>
          <a:prstGeom prst="rect">
            <a:avLst/>
          </a:prstGeom>
          <a:noFill/>
          <a:ln>
            <a:noFill/>
          </a:ln>
        </p:spPr>
      </p:pic>
      <p:pic>
        <p:nvPicPr>
          <p:cNvPr id="387" name="Google Shape;387;p41"/>
          <p:cNvPicPr preferRelativeResize="0"/>
          <p:nvPr/>
        </p:nvPicPr>
        <p:blipFill>
          <a:blip r:embed="rId4">
            <a:alphaModFix/>
          </a:blip>
          <a:stretch>
            <a:fillRect/>
          </a:stretch>
        </p:blipFill>
        <p:spPr>
          <a:xfrm>
            <a:off x="3720000" y="1142925"/>
            <a:ext cx="2061174" cy="3279225"/>
          </a:xfrm>
          <a:prstGeom prst="rect">
            <a:avLst/>
          </a:prstGeom>
          <a:noFill/>
          <a:ln>
            <a:noFill/>
          </a:ln>
        </p:spPr>
      </p:pic>
      <p:pic>
        <p:nvPicPr>
          <p:cNvPr id="388" name="Google Shape;388;p41"/>
          <p:cNvPicPr preferRelativeResize="0"/>
          <p:nvPr/>
        </p:nvPicPr>
        <p:blipFill>
          <a:blip r:embed="rId5">
            <a:alphaModFix/>
          </a:blip>
          <a:stretch>
            <a:fillRect/>
          </a:stretch>
        </p:blipFill>
        <p:spPr>
          <a:xfrm>
            <a:off x="6364800" y="1083625"/>
            <a:ext cx="2094525" cy="3338525"/>
          </a:xfrm>
          <a:prstGeom prst="rect">
            <a:avLst/>
          </a:prstGeom>
          <a:noFill/>
          <a:ln>
            <a:noFill/>
          </a:ln>
        </p:spPr>
      </p:pic>
      <p:sp>
        <p:nvSpPr>
          <p:cNvPr id="389" name="Google Shape;389;p41"/>
          <p:cNvSpPr txBox="1"/>
          <p:nvPr/>
        </p:nvSpPr>
        <p:spPr>
          <a:xfrm>
            <a:off x="1407313" y="4461350"/>
            <a:ext cx="1215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Trebuchet MS"/>
                <a:ea typeface="Trebuchet MS"/>
                <a:cs typeface="Trebuchet MS"/>
                <a:sym typeface="Trebuchet MS"/>
              </a:rPr>
              <a:t>Gallery</a:t>
            </a:r>
            <a:r>
              <a:rPr b="1" lang="en" sz="1200">
                <a:solidFill>
                  <a:schemeClr val="lt1"/>
                </a:solidFill>
                <a:latin typeface="Trebuchet MS"/>
                <a:ea typeface="Trebuchet MS"/>
                <a:cs typeface="Trebuchet MS"/>
                <a:sym typeface="Trebuchet MS"/>
              </a:rPr>
              <a:t> </a:t>
            </a:r>
            <a:r>
              <a:rPr b="1" lang="en" sz="1200">
                <a:solidFill>
                  <a:schemeClr val="lt1"/>
                </a:solidFill>
                <a:latin typeface="Trebuchet MS"/>
                <a:ea typeface="Trebuchet MS"/>
                <a:cs typeface="Trebuchet MS"/>
                <a:sym typeface="Trebuchet MS"/>
              </a:rPr>
              <a:t>Screen</a:t>
            </a:r>
            <a:endParaRPr b="1" sz="1200">
              <a:solidFill>
                <a:schemeClr val="lt1"/>
              </a:solidFill>
              <a:latin typeface="Trebuchet MS"/>
              <a:ea typeface="Trebuchet MS"/>
              <a:cs typeface="Trebuchet MS"/>
              <a:sym typeface="Trebuchet MS"/>
            </a:endParaRPr>
          </a:p>
        </p:txBody>
      </p:sp>
      <p:sp>
        <p:nvSpPr>
          <p:cNvPr id="390" name="Google Shape;390;p41"/>
          <p:cNvSpPr txBox="1"/>
          <p:nvPr/>
        </p:nvSpPr>
        <p:spPr>
          <a:xfrm>
            <a:off x="4105863" y="4461350"/>
            <a:ext cx="1215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Trebuchet MS"/>
                <a:ea typeface="Trebuchet MS"/>
                <a:cs typeface="Trebuchet MS"/>
                <a:sym typeface="Trebuchet MS"/>
              </a:rPr>
              <a:t>Processing</a:t>
            </a:r>
            <a:r>
              <a:rPr b="1" lang="en" sz="1200">
                <a:solidFill>
                  <a:schemeClr val="lt1"/>
                </a:solidFill>
                <a:latin typeface="Trebuchet MS"/>
                <a:ea typeface="Trebuchet MS"/>
                <a:cs typeface="Trebuchet MS"/>
                <a:sym typeface="Trebuchet MS"/>
              </a:rPr>
              <a:t> Screen</a:t>
            </a:r>
            <a:endParaRPr b="1" sz="1200">
              <a:solidFill>
                <a:schemeClr val="lt1"/>
              </a:solidFill>
              <a:latin typeface="Trebuchet MS"/>
              <a:ea typeface="Trebuchet MS"/>
              <a:cs typeface="Trebuchet MS"/>
              <a:sym typeface="Trebuchet MS"/>
            </a:endParaRPr>
          </a:p>
        </p:txBody>
      </p:sp>
      <p:sp>
        <p:nvSpPr>
          <p:cNvPr id="391" name="Google Shape;391;p41"/>
          <p:cNvSpPr txBox="1"/>
          <p:nvPr/>
        </p:nvSpPr>
        <p:spPr>
          <a:xfrm>
            <a:off x="6804425" y="4461350"/>
            <a:ext cx="1215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Trebuchet MS"/>
                <a:ea typeface="Trebuchet MS"/>
                <a:cs typeface="Trebuchet MS"/>
                <a:sym typeface="Trebuchet MS"/>
              </a:rPr>
              <a:t>Results</a:t>
            </a:r>
            <a:r>
              <a:rPr b="1" lang="en" sz="1200">
                <a:solidFill>
                  <a:schemeClr val="lt1"/>
                </a:solidFill>
                <a:latin typeface="Trebuchet MS"/>
                <a:ea typeface="Trebuchet MS"/>
                <a:cs typeface="Trebuchet MS"/>
                <a:sym typeface="Trebuchet MS"/>
              </a:rPr>
              <a:t> Screen</a:t>
            </a:r>
            <a:endParaRPr b="1" sz="1200">
              <a:solidFill>
                <a:schemeClr val="lt1"/>
              </a:solidFill>
              <a:latin typeface="Trebuchet MS"/>
              <a:ea typeface="Trebuchet MS"/>
              <a:cs typeface="Trebuchet MS"/>
              <a:sym typeface="Trebuchet MS"/>
            </a:endParaRPr>
          </a:p>
        </p:txBody>
      </p:sp>
      <p:sp>
        <p:nvSpPr>
          <p:cNvPr id="392" name="Google Shape;392;p41"/>
          <p:cNvSpPr/>
          <p:nvPr/>
        </p:nvSpPr>
        <p:spPr>
          <a:xfrm>
            <a:off x="1667225" y="330925"/>
            <a:ext cx="6352500" cy="5598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SPRINT IV RECAP (Continued)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E7CC3"/>
        </a:solidFill>
      </p:bgPr>
    </p:bg>
    <p:spTree>
      <p:nvGrpSpPr>
        <p:cNvPr id="167" name="Shape 167"/>
        <p:cNvGrpSpPr/>
        <p:nvPr/>
      </p:nvGrpSpPr>
      <p:grpSpPr>
        <a:xfrm>
          <a:off x="0" y="0"/>
          <a:ext cx="0" cy="0"/>
          <a:chOff x="0" y="0"/>
          <a:chExt cx="0" cy="0"/>
        </a:xfrm>
      </p:grpSpPr>
      <p:sp>
        <p:nvSpPr>
          <p:cNvPr id="168" name="Google Shape;168;p15"/>
          <p:cNvSpPr txBox="1"/>
          <p:nvPr/>
        </p:nvSpPr>
        <p:spPr>
          <a:xfrm>
            <a:off x="3278425" y="3045575"/>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nvGrpSpPr>
          <p:cNvPr id="169" name="Google Shape;169;p15"/>
          <p:cNvGrpSpPr/>
          <p:nvPr/>
        </p:nvGrpSpPr>
        <p:grpSpPr>
          <a:xfrm>
            <a:off x="4714076" y="1763450"/>
            <a:ext cx="4246439" cy="870600"/>
            <a:chOff x="14957" y="0"/>
            <a:chExt cx="4482676" cy="870600"/>
          </a:xfrm>
        </p:grpSpPr>
        <p:sp>
          <p:nvSpPr>
            <p:cNvPr id="170" name="Google Shape;170;p15"/>
            <p:cNvSpPr/>
            <p:nvPr/>
          </p:nvSpPr>
          <p:spPr>
            <a:xfrm rot="10800000">
              <a:off x="490376" y="0"/>
              <a:ext cx="3908955" cy="870598"/>
            </a:xfrm>
            <a:prstGeom prst="homePlate">
              <a:avLst>
                <a:gd fmla="val 50000" name="adj"/>
              </a:avLst>
            </a:prstGeom>
            <a:solidFill>
              <a:srgbClr val="EFE4D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5"/>
            <p:cNvSpPr txBox="1"/>
            <p:nvPr/>
          </p:nvSpPr>
          <p:spPr>
            <a:xfrm>
              <a:off x="708033" y="0"/>
              <a:ext cx="3789600" cy="870600"/>
            </a:xfrm>
            <a:prstGeom prst="rect">
              <a:avLst/>
            </a:prstGeom>
            <a:noFill/>
            <a:ln>
              <a:noFill/>
            </a:ln>
          </p:spPr>
          <p:txBody>
            <a:bodyPr anchorCtr="0" anchor="ctr" bIns="38100" lIns="383900" spcFirstLastPara="1" rIns="71100" wrap="square" tIns="38100">
              <a:noAutofit/>
            </a:bodyPr>
            <a:lstStyle/>
            <a:p>
              <a:pPr indent="0" lvl="0" marL="0" marR="0" rtl="0" algn="l">
                <a:lnSpc>
                  <a:spcPct val="90000"/>
                </a:lnSpc>
                <a:spcBef>
                  <a:spcPts val="0"/>
                </a:spcBef>
                <a:spcAft>
                  <a:spcPts val="0"/>
                </a:spcAft>
                <a:buClr>
                  <a:srgbClr val="000000"/>
                </a:buClr>
                <a:buSzPts val="1000"/>
                <a:buFont typeface="Arial"/>
                <a:buNone/>
              </a:pPr>
              <a:r>
                <a:rPr b="1" i="0" lang="en" sz="1000" u="none" cap="none" strike="noStrike">
                  <a:solidFill>
                    <a:srgbClr val="835C3C"/>
                  </a:solidFill>
                  <a:latin typeface="Trebuchet MS"/>
                  <a:ea typeface="Trebuchet MS"/>
                  <a:cs typeface="Trebuchet MS"/>
                  <a:sym typeface="Trebuchet MS"/>
                </a:rPr>
                <a:t>Nicholas Wong</a:t>
              </a:r>
              <a:r>
                <a:rPr b="0" i="0" lang="en" sz="1000" u="none" cap="none" strike="noStrike">
                  <a:solidFill>
                    <a:schemeClr val="lt1"/>
                  </a:solidFill>
                  <a:latin typeface="Trebuchet MS"/>
                  <a:ea typeface="Trebuchet MS"/>
                  <a:cs typeface="Trebuchet MS"/>
                  <a:sym typeface="Trebuchet MS"/>
                </a:rPr>
                <a:t>: Machine Learning Engineer</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1. </a:t>
              </a:r>
              <a:r>
                <a:rPr b="0" i="0" lang="en" sz="900" u="none" cap="none" strike="noStrike">
                  <a:solidFill>
                    <a:srgbClr val="AF7B51"/>
                  </a:solidFill>
                  <a:latin typeface="Trebuchet MS"/>
                  <a:ea typeface="Trebuchet MS"/>
                  <a:cs typeface="Trebuchet MS"/>
                  <a:sym typeface="Trebuchet MS"/>
                </a:rPr>
                <a:t>Design Computer Vision Model Architecture</a:t>
              </a:r>
              <a:endParaRPr b="0" i="0" sz="9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rgbClr val="AF7B51"/>
                  </a:solidFill>
                  <a:latin typeface="Trebuchet MS"/>
                  <a:ea typeface="Trebuchet MS"/>
                  <a:cs typeface="Trebuchet MS"/>
                  <a:sym typeface="Trebuchet MS"/>
                </a:rPr>
                <a:t>2. Train and Evaluate Model Performance</a:t>
              </a:r>
              <a:endParaRPr b="0" i="0" sz="9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rgbClr val="AF7B51"/>
                  </a:solidFill>
                  <a:latin typeface="Trebuchet MS"/>
                  <a:ea typeface="Trebuchet MS"/>
                  <a:cs typeface="Trebuchet MS"/>
                  <a:sym typeface="Trebuchet MS"/>
                </a:rPr>
                <a:t>3. Gather representative image data for training</a:t>
              </a:r>
              <a:endParaRPr b="0" i="0" sz="900" u="none" cap="none" strike="noStrike">
                <a:solidFill>
                  <a:srgbClr val="AF7B51"/>
                </a:solidFill>
                <a:latin typeface="Trebuchet MS"/>
                <a:ea typeface="Trebuchet MS"/>
                <a:cs typeface="Trebuchet MS"/>
                <a:sym typeface="Trebuchet MS"/>
              </a:endParaRPr>
            </a:p>
          </p:txBody>
        </p:sp>
        <p:sp>
          <p:nvSpPr>
            <p:cNvPr id="172" name="Google Shape;172;p15"/>
            <p:cNvSpPr/>
            <p:nvPr/>
          </p:nvSpPr>
          <p:spPr>
            <a:xfrm>
              <a:off x="14957" y="0"/>
              <a:ext cx="870598" cy="870598"/>
            </a:xfrm>
            <a:prstGeom prst="ellipse">
              <a:avLst/>
            </a:prstGeom>
            <a:blipFill rotWithShape="1">
              <a:blip r:embed="rId3">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 name="Google Shape;173;p15"/>
          <p:cNvGrpSpPr/>
          <p:nvPr/>
        </p:nvGrpSpPr>
        <p:grpSpPr>
          <a:xfrm>
            <a:off x="4765200" y="2695450"/>
            <a:ext cx="4103146" cy="870602"/>
            <a:chOff x="13913" y="0"/>
            <a:chExt cx="4227433" cy="870602"/>
          </a:xfrm>
        </p:grpSpPr>
        <p:sp>
          <p:nvSpPr>
            <p:cNvPr id="174" name="Google Shape;174;p15"/>
            <p:cNvSpPr/>
            <p:nvPr/>
          </p:nvSpPr>
          <p:spPr>
            <a:xfrm rot="10800000">
              <a:off x="493446" y="0"/>
              <a:ext cx="3747900" cy="870600"/>
            </a:xfrm>
            <a:prstGeom prst="homePlate">
              <a:avLst>
                <a:gd fmla="val 50000" name="adj"/>
              </a:avLst>
            </a:prstGeom>
            <a:solidFill>
              <a:srgbClr val="EFE4D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5"/>
            <p:cNvSpPr txBox="1"/>
            <p:nvPr/>
          </p:nvSpPr>
          <p:spPr>
            <a:xfrm>
              <a:off x="711234" y="2"/>
              <a:ext cx="3448800" cy="870600"/>
            </a:xfrm>
            <a:prstGeom prst="rect">
              <a:avLst/>
            </a:prstGeom>
            <a:noFill/>
            <a:ln>
              <a:noFill/>
            </a:ln>
          </p:spPr>
          <p:txBody>
            <a:bodyPr anchorCtr="0" anchor="ctr" bIns="38100" lIns="383900" spcFirstLastPara="1" rIns="71100" wrap="square" tIns="38100">
              <a:noAutofit/>
            </a:bodyPr>
            <a:lstStyle/>
            <a:p>
              <a:pPr indent="0" lvl="0" marL="0" marR="0" rtl="0" algn="l">
                <a:lnSpc>
                  <a:spcPct val="90000"/>
                </a:lnSpc>
                <a:spcBef>
                  <a:spcPts val="0"/>
                </a:spcBef>
                <a:spcAft>
                  <a:spcPts val="0"/>
                </a:spcAft>
                <a:buClr>
                  <a:srgbClr val="000000"/>
                </a:buClr>
                <a:buSzPts val="1000"/>
                <a:buFont typeface="Arial"/>
                <a:buNone/>
              </a:pPr>
              <a:r>
                <a:rPr b="1" i="0" lang="en" sz="1000" u="none" cap="none" strike="noStrike">
                  <a:solidFill>
                    <a:srgbClr val="835C3C"/>
                  </a:solidFill>
                  <a:latin typeface="Trebuchet MS"/>
                  <a:ea typeface="Trebuchet MS"/>
                  <a:cs typeface="Trebuchet MS"/>
                  <a:sym typeface="Trebuchet MS"/>
                </a:rPr>
                <a:t>Rajat Nagavkar</a:t>
              </a:r>
              <a:r>
                <a:rPr b="0" i="0" lang="en" sz="1000" u="none" cap="none" strike="noStrike">
                  <a:solidFill>
                    <a:srgbClr val="AF7B51"/>
                  </a:solidFill>
                  <a:latin typeface="Trebuchet MS"/>
                  <a:ea typeface="Trebuchet MS"/>
                  <a:cs typeface="Trebuchet MS"/>
                  <a:sym typeface="Trebuchet MS"/>
                </a:rPr>
                <a:t>: Ios Developer</a:t>
              </a:r>
              <a:endParaRPr b="0" i="0" sz="10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000"/>
                <a:buFont typeface="Arial"/>
                <a:buNone/>
              </a:pPr>
              <a:r>
                <a:rPr b="0" i="0" lang="en" sz="1000" u="none" cap="none" strike="noStrike">
                  <a:solidFill>
                    <a:srgbClr val="AF7B51"/>
                  </a:solidFill>
                  <a:latin typeface="Trebuchet MS"/>
                  <a:ea typeface="Trebuchet MS"/>
                  <a:cs typeface="Trebuchet MS"/>
                  <a:sym typeface="Trebuchet MS"/>
                </a:rPr>
                <a:t>1. </a:t>
              </a:r>
              <a:r>
                <a:rPr b="0" i="0" lang="en" sz="900" u="none" cap="none" strike="noStrike">
                  <a:solidFill>
                    <a:srgbClr val="AF7B51"/>
                  </a:solidFill>
                  <a:latin typeface="Trebuchet MS"/>
                  <a:ea typeface="Trebuchet MS"/>
                  <a:cs typeface="Trebuchet MS"/>
                  <a:sym typeface="Trebuchet MS"/>
                </a:rPr>
                <a:t>Design and Development of Application.</a:t>
              </a:r>
              <a:endParaRPr b="0" i="0" sz="9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000"/>
                <a:buFont typeface="Arial"/>
                <a:buNone/>
              </a:pPr>
              <a:r>
                <a:rPr b="0" i="0" lang="en" sz="900" u="none" cap="none" strike="noStrike">
                  <a:solidFill>
                    <a:srgbClr val="AF7B51"/>
                  </a:solidFill>
                  <a:latin typeface="Trebuchet MS"/>
                  <a:ea typeface="Trebuchet MS"/>
                  <a:cs typeface="Trebuchet MS"/>
                  <a:sym typeface="Trebuchet MS"/>
                </a:rPr>
                <a:t>2. Integrating ML model to provide specified results.</a:t>
              </a:r>
              <a:endParaRPr b="0" i="0" sz="9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000"/>
                <a:buFont typeface="Arial"/>
                <a:buNone/>
              </a:pPr>
              <a:r>
                <a:rPr b="0" i="0" lang="en" sz="900" u="none" cap="none" strike="noStrike">
                  <a:solidFill>
                    <a:srgbClr val="AF7B51"/>
                  </a:solidFill>
                  <a:latin typeface="Trebuchet MS"/>
                  <a:ea typeface="Trebuchet MS"/>
                  <a:cs typeface="Trebuchet MS"/>
                  <a:sym typeface="Trebuchet MS"/>
                </a:rPr>
                <a:t>3. Testing the app to provide a better user experience. </a:t>
              </a:r>
              <a:endParaRPr b="0" i="0" sz="900" u="none" cap="none" strike="noStrike">
                <a:solidFill>
                  <a:srgbClr val="AF7B51"/>
                </a:solidFill>
                <a:latin typeface="Trebuchet MS"/>
                <a:ea typeface="Trebuchet MS"/>
                <a:cs typeface="Trebuchet MS"/>
                <a:sym typeface="Trebuchet MS"/>
              </a:endParaRPr>
            </a:p>
          </p:txBody>
        </p:sp>
        <p:sp>
          <p:nvSpPr>
            <p:cNvPr id="176" name="Google Shape;176;p15"/>
            <p:cNvSpPr/>
            <p:nvPr/>
          </p:nvSpPr>
          <p:spPr>
            <a:xfrm>
              <a:off x="13913" y="0"/>
              <a:ext cx="870597" cy="870597"/>
            </a:xfrm>
            <a:prstGeom prst="ellipse">
              <a:avLst/>
            </a:prstGeom>
            <a:blipFill rotWithShape="1">
              <a:blip r:embed="rId4">
                <a:alphaModFix/>
              </a:blip>
              <a:stretch>
                <a:fillRect b="-16983" l="0" r="0" t="-16985"/>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 name="Google Shape;177;p15"/>
          <p:cNvGrpSpPr/>
          <p:nvPr/>
        </p:nvGrpSpPr>
        <p:grpSpPr>
          <a:xfrm>
            <a:off x="301425" y="1763450"/>
            <a:ext cx="4311349" cy="868810"/>
            <a:chOff x="16296" y="0"/>
            <a:chExt cx="4386802" cy="868810"/>
          </a:xfrm>
        </p:grpSpPr>
        <p:sp>
          <p:nvSpPr>
            <p:cNvPr id="178" name="Google Shape;178;p15"/>
            <p:cNvSpPr/>
            <p:nvPr/>
          </p:nvSpPr>
          <p:spPr>
            <a:xfrm rot="10800000">
              <a:off x="493170" y="0"/>
              <a:ext cx="3909928" cy="868680"/>
            </a:xfrm>
            <a:prstGeom prst="homePlate">
              <a:avLst>
                <a:gd fmla="val 50000" name="adj"/>
              </a:avLst>
            </a:prstGeom>
            <a:solidFill>
              <a:srgbClr val="EFE4D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5"/>
            <p:cNvSpPr txBox="1"/>
            <p:nvPr/>
          </p:nvSpPr>
          <p:spPr>
            <a:xfrm>
              <a:off x="710340" y="10"/>
              <a:ext cx="3510600" cy="868800"/>
            </a:xfrm>
            <a:prstGeom prst="rect">
              <a:avLst/>
            </a:prstGeom>
            <a:noFill/>
            <a:ln>
              <a:noFill/>
            </a:ln>
          </p:spPr>
          <p:txBody>
            <a:bodyPr anchorCtr="0" anchor="ctr" bIns="38100" lIns="383050" spcFirstLastPara="1" rIns="71100" wrap="square" tIns="38100">
              <a:noAutofit/>
            </a:bodyPr>
            <a:lstStyle/>
            <a:p>
              <a:pPr indent="0" lvl="0" marL="0" marR="0" rtl="0" algn="l">
                <a:lnSpc>
                  <a:spcPct val="90000"/>
                </a:lnSpc>
                <a:spcBef>
                  <a:spcPts val="0"/>
                </a:spcBef>
                <a:spcAft>
                  <a:spcPts val="0"/>
                </a:spcAft>
                <a:buClr>
                  <a:srgbClr val="000000"/>
                </a:buClr>
                <a:buSzPts val="1000"/>
                <a:buFont typeface="Arial"/>
                <a:buNone/>
              </a:pPr>
              <a:r>
                <a:rPr b="1" i="0" lang="en" sz="1000" u="none" cap="none" strike="noStrike">
                  <a:solidFill>
                    <a:srgbClr val="835C3C"/>
                  </a:solidFill>
                  <a:latin typeface="Trebuchet MS"/>
                  <a:ea typeface="Trebuchet MS"/>
                  <a:cs typeface="Trebuchet MS"/>
                  <a:sym typeface="Trebuchet MS"/>
                </a:rPr>
                <a:t>Aakansha Agarwala: </a:t>
              </a:r>
              <a:r>
                <a:rPr b="0" i="0" lang="en" sz="1000" u="none" cap="none" strike="noStrike">
                  <a:solidFill>
                    <a:srgbClr val="AF7B51"/>
                  </a:solidFill>
                  <a:latin typeface="Trebuchet MS"/>
                  <a:ea typeface="Trebuchet MS"/>
                  <a:cs typeface="Trebuchet MS"/>
                  <a:sym typeface="Trebuchet MS"/>
                </a:rPr>
                <a:t>Project Manager/Scrum Master</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00"/>
                <a:buFont typeface="Arial"/>
                <a:buNone/>
              </a:pPr>
              <a:r>
                <a:rPr b="0" i="0" lang="en" sz="900" u="none" cap="none" strike="noStrike">
                  <a:solidFill>
                    <a:srgbClr val="AF7B51"/>
                  </a:solidFill>
                  <a:latin typeface="Trebuchet MS"/>
                  <a:ea typeface="Trebuchet MS"/>
                  <a:cs typeface="Trebuchet MS"/>
                  <a:sym typeface="Trebuchet MS"/>
                </a:rPr>
                <a:t>1</a:t>
              </a:r>
              <a:r>
                <a:rPr b="0" i="0" lang="en" sz="1000" u="none" cap="none" strike="noStrike">
                  <a:solidFill>
                    <a:srgbClr val="AF7B51"/>
                  </a:solidFill>
                  <a:latin typeface="Trebuchet MS"/>
                  <a:ea typeface="Trebuchet MS"/>
                  <a:cs typeface="Trebuchet MS"/>
                  <a:sym typeface="Trebuchet MS"/>
                </a:rPr>
                <a:t>. </a:t>
              </a:r>
              <a:r>
                <a:rPr b="0" i="0" lang="en" sz="900" u="none" cap="none" strike="noStrike">
                  <a:solidFill>
                    <a:srgbClr val="AF7B51"/>
                  </a:solidFill>
                  <a:latin typeface="Trebuchet MS"/>
                  <a:ea typeface="Trebuchet MS"/>
                  <a:cs typeface="Trebuchet MS"/>
                  <a:sym typeface="Trebuchet MS"/>
                </a:rPr>
                <a:t>Led team meetings and kept the team on task</a:t>
              </a:r>
              <a:endParaRPr b="0" i="0" sz="9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000"/>
                <a:buFont typeface="Arial"/>
                <a:buNone/>
              </a:pPr>
              <a:r>
                <a:rPr b="0" i="0" lang="en" sz="900" u="none" cap="none" strike="noStrike">
                  <a:solidFill>
                    <a:srgbClr val="AF7B51"/>
                  </a:solidFill>
                  <a:latin typeface="Trebuchet MS"/>
                  <a:ea typeface="Trebuchet MS"/>
                  <a:cs typeface="Trebuchet MS"/>
                  <a:sym typeface="Trebuchet MS"/>
                </a:rPr>
                <a:t>2. Maintains the project’s GitHub repository and Wiki</a:t>
              </a:r>
              <a:endParaRPr b="0" i="0" sz="9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rgbClr val="AF7B51"/>
                  </a:solidFill>
                  <a:latin typeface="Trebuchet MS"/>
                  <a:ea typeface="Trebuchet MS"/>
                  <a:cs typeface="Trebuchet MS"/>
                  <a:sym typeface="Trebuchet MS"/>
                </a:rPr>
                <a:t>3. Documented test cases and co-authored technical paper</a:t>
              </a:r>
              <a:endParaRPr b="0" i="0" sz="1400" u="none" cap="none" strike="noStrike">
                <a:solidFill>
                  <a:srgbClr val="000000"/>
                </a:solidFill>
                <a:latin typeface="Arial"/>
                <a:ea typeface="Arial"/>
                <a:cs typeface="Arial"/>
                <a:sym typeface="Arial"/>
              </a:endParaRPr>
            </a:p>
          </p:txBody>
        </p:sp>
        <p:sp>
          <p:nvSpPr>
            <p:cNvPr id="180" name="Google Shape;180;p15"/>
            <p:cNvSpPr/>
            <p:nvPr/>
          </p:nvSpPr>
          <p:spPr>
            <a:xfrm>
              <a:off x="16296" y="0"/>
              <a:ext cx="868680" cy="868680"/>
            </a:xfrm>
            <a:prstGeom prst="ellipse">
              <a:avLst/>
            </a:prstGeom>
            <a:blipFill rotWithShape="1">
              <a:blip r:embed="rId5">
                <a:alphaModFix/>
              </a:blip>
              <a:stretch>
                <a:fillRect b="-42136" l="2097" r="2096" t="-3831"/>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 name="Google Shape;181;p15"/>
          <p:cNvGrpSpPr/>
          <p:nvPr/>
        </p:nvGrpSpPr>
        <p:grpSpPr>
          <a:xfrm>
            <a:off x="2602344" y="3664125"/>
            <a:ext cx="4450442" cy="929100"/>
            <a:chOff x="3555975" y="3962388"/>
            <a:chExt cx="4450442" cy="929100"/>
          </a:xfrm>
        </p:grpSpPr>
        <p:sp>
          <p:nvSpPr>
            <p:cNvPr id="182" name="Google Shape;182;p15"/>
            <p:cNvSpPr/>
            <p:nvPr/>
          </p:nvSpPr>
          <p:spPr>
            <a:xfrm rot="10800000">
              <a:off x="4096517" y="3992480"/>
              <a:ext cx="3909900" cy="868800"/>
            </a:xfrm>
            <a:prstGeom prst="homePlate">
              <a:avLst>
                <a:gd fmla="val 50000" name="adj"/>
              </a:avLst>
            </a:prstGeom>
            <a:solidFill>
              <a:srgbClr val="EFE4D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5"/>
            <p:cNvSpPr txBox="1"/>
            <p:nvPr/>
          </p:nvSpPr>
          <p:spPr>
            <a:xfrm>
              <a:off x="4313659" y="3992600"/>
              <a:ext cx="3692700" cy="868800"/>
            </a:xfrm>
            <a:prstGeom prst="rect">
              <a:avLst/>
            </a:prstGeom>
            <a:noFill/>
            <a:ln>
              <a:noFill/>
            </a:ln>
          </p:spPr>
          <p:txBody>
            <a:bodyPr anchorCtr="0" anchor="ctr" bIns="38100" lIns="383050" spcFirstLastPara="1" rIns="71100" wrap="square" tIns="38100">
              <a:noAutofit/>
            </a:bodyPr>
            <a:lstStyle/>
            <a:p>
              <a:pPr indent="0" lvl="0" marL="0" marR="0" rtl="0" algn="l">
                <a:lnSpc>
                  <a:spcPct val="90000"/>
                </a:lnSpc>
                <a:spcBef>
                  <a:spcPts val="0"/>
                </a:spcBef>
                <a:spcAft>
                  <a:spcPts val="0"/>
                </a:spcAft>
                <a:buClr>
                  <a:srgbClr val="000000"/>
                </a:buClr>
                <a:buSzPts val="1000"/>
                <a:buFont typeface="Arial"/>
                <a:buNone/>
              </a:pPr>
              <a:r>
                <a:rPr b="1" i="0" lang="en" sz="1000" u="none" cap="none" strike="noStrike">
                  <a:solidFill>
                    <a:srgbClr val="835C3C"/>
                  </a:solidFill>
                  <a:latin typeface="Trebuchet MS"/>
                  <a:ea typeface="Trebuchet MS"/>
                  <a:cs typeface="Trebuchet MS"/>
                  <a:sym typeface="Trebuchet MS"/>
                </a:rPr>
                <a:t>Suryadeep Nallana: </a:t>
              </a:r>
              <a:r>
                <a:rPr b="0" i="0" lang="en" sz="1000" u="none" cap="none" strike="noStrike">
                  <a:solidFill>
                    <a:srgbClr val="AF7B51"/>
                  </a:solidFill>
                  <a:latin typeface="Trebuchet MS"/>
                  <a:ea typeface="Trebuchet MS"/>
                  <a:cs typeface="Trebuchet MS"/>
                  <a:sym typeface="Trebuchet MS"/>
                </a:rPr>
                <a:t>FullStack Developer/Quality Analyst </a:t>
              </a:r>
              <a:endParaRPr b="0" i="0" sz="10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000"/>
                <a:buFont typeface="Arial"/>
                <a:buNone/>
              </a:pPr>
              <a:r>
                <a:rPr b="0" i="0" lang="en" sz="900" u="none" cap="none" strike="noStrike">
                  <a:solidFill>
                    <a:srgbClr val="AF7B51"/>
                  </a:solidFill>
                  <a:latin typeface="Trebuchet MS"/>
                  <a:ea typeface="Trebuchet MS"/>
                  <a:cs typeface="Trebuchet MS"/>
                  <a:sym typeface="Trebuchet MS"/>
                </a:rPr>
                <a:t>1. Contribution to design and development of the app layout</a:t>
              </a:r>
              <a:endParaRPr b="0" i="0" sz="9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000"/>
                <a:buFont typeface="Arial"/>
                <a:buNone/>
              </a:pPr>
              <a:r>
                <a:rPr b="0" i="0" lang="en" sz="900" u="none" cap="none" strike="noStrike">
                  <a:solidFill>
                    <a:srgbClr val="AF7B51"/>
                  </a:solidFill>
                  <a:latin typeface="Trebuchet MS"/>
                  <a:ea typeface="Trebuchet MS"/>
                  <a:cs typeface="Trebuchet MS"/>
                  <a:sym typeface="Trebuchet MS"/>
                </a:rPr>
                <a:t>2. Authored technical document of the project </a:t>
              </a:r>
              <a:endParaRPr b="0" i="0" sz="9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000"/>
                <a:buFont typeface="Arial"/>
                <a:buNone/>
              </a:pPr>
              <a:r>
                <a:rPr b="0" i="0" lang="en" sz="900" u="none" cap="none" strike="noStrike">
                  <a:solidFill>
                    <a:srgbClr val="AF7B51"/>
                  </a:solidFill>
                  <a:latin typeface="Trebuchet MS"/>
                  <a:ea typeface="Trebuchet MS"/>
                  <a:cs typeface="Trebuchet MS"/>
                  <a:sym typeface="Trebuchet MS"/>
                </a:rPr>
                <a:t>3. Working towards making our app user-friendly </a:t>
              </a:r>
              <a:endParaRPr b="0" i="0" sz="900" u="none" cap="none" strike="noStrike">
                <a:solidFill>
                  <a:srgbClr val="AF7B51"/>
                </a:solidFill>
                <a:latin typeface="Trebuchet MS"/>
                <a:ea typeface="Trebuchet MS"/>
                <a:cs typeface="Trebuchet MS"/>
                <a:sym typeface="Trebuchet MS"/>
              </a:endParaRPr>
            </a:p>
          </p:txBody>
        </p:sp>
        <p:pic>
          <p:nvPicPr>
            <p:cNvPr id="184" name="Google Shape;184;p15"/>
            <p:cNvPicPr preferRelativeResize="0"/>
            <p:nvPr/>
          </p:nvPicPr>
          <p:blipFill rotWithShape="1">
            <a:blip r:embed="rId6">
              <a:alphaModFix/>
            </a:blip>
            <a:srcRect b="11095" l="0" r="0" t="0"/>
            <a:stretch/>
          </p:blipFill>
          <p:spPr>
            <a:xfrm>
              <a:off x="3555975" y="3962388"/>
              <a:ext cx="927000" cy="929100"/>
            </a:xfrm>
            <a:prstGeom prst="ellipse">
              <a:avLst/>
            </a:prstGeom>
            <a:noFill/>
            <a:ln cap="flat" cmpd="sng" w="25400">
              <a:solidFill>
                <a:schemeClr val="lt1"/>
              </a:solidFill>
              <a:prstDash val="solid"/>
              <a:round/>
              <a:headEnd len="sm" w="sm" type="none"/>
              <a:tailEnd len="sm" w="sm" type="none"/>
            </a:ln>
            <a:effectLst>
              <a:outerShdw blurRad="57150" rotWithShape="0" algn="bl" dir="5400000" dist="19050">
                <a:srgbClr val="000000">
                  <a:alpha val="47843"/>
                </a:srgbClr>
              </a:outerShdw>
            </a:effectLst>
          </p:spPr>
        </p:pic>
      </p:grpSp>
      <p:grpSp>
        <p:nvGrpSpPr>
          <p:cNvPr id="185" name="Google Shape;185;p15"/>
          <p:cNvGrpSpPr/>
          <p:nvPr/>
        </p:nvGrpSpPr>
        <p:grpSpPr>
          <a:xfrm>
            <a:off x="270777" y="2713718"/>
            <a:ext cx="4341608" cy="868920"/>
            <a:chOff x="3561425" y="1228182"/>
            <a:chExt cx="4463002" cy="868920"/>
          </a:xfrm>
        </p:grpSpPr>
        <p:sp>
          <p:nvSpPr>
            <p:cNvPr id="186" name="Google Shape;186;p15"/>
            <p:cNvSpPr/>
            <p:nvPr/>
          </p:nvSpPr>
          <p:spPr>
            <a:xfrm rot="10800000">
              <a:off x="4114527" y="1228182"/>
              <a:ext cx="3909900" cy="868800"/>
            </a:xfrm>
            <a:prstGeom prst="homePlate">
              <a:avLst>
                <a:gd fmla="val 50000" name="adj"/>
              </a:avLst>
            </a:prstGeom>
            <a:solidFill>
              <a:srgbClr val="EFE4D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5"/>
            <p:cNvSpPr txBox="1"/>
            <p:nvPr/>
          </p:nvSpPr>
          <p:spPr>
            <a:xfrm>
              <a:off x="4331669" y="1228302"/>
              <a:ext cx="3692700" cy="868800"/>
            </a:xfrm>
            <a:prstGeom prst="rect">
              <a:avLst/>
            </a:prstGeom>
            <a:noFill/>
            <a:ln>
              <a:noFill/>
            </a:ln>
          </p:spPr>
          <p:txBody>
            <a:bodyPr anchorCtr="0" anchor="ctr" bIns="38100" lIns="383050" spcFirstLastPara="1" rIns="71100" wrap="square" tIns="38100">
              <a:noAutofit/>
            </a:bodyPr>
            <a:lstStyle/>
            <a:p>
              <a:pPr indent="0" lvl="0" marL="0" marR="0" rtl="0" algn="l">
                <a:lnSpc>
                  <a:spcPct val="90000"/>
                </a:lnSpc>
                <a:spcBef>
                  <a:spcPts val="0"/>
                </a:spcBef>
                <a:spcAft>
                  <a:spcPts val="0"/>
                </a:spcAft>
                <a:buClr>
                  <a:srgbClr val="000000"/>
                </a:buClr>
                <a:buSzPts val="1000"/>
                <a:buFont typeface="Arial"/>
                <a:buNone/>
              </a:pPr>
              <a:r>
                <a:rPr b="1" i="0" lang="en" sz="1000" u="none" cap="none" strike="noStrike">
                  <a:solidFill>
                    <a:srgbClr val="835C3C"/>
                  </a:solidFill>
                  <a:latin typeface="Trebuchet MS"/>
                  <a:ea typeface="Trebuchet MS"/>
                  <a:cs typeface="Trebuchet MS"/>
                  <a:sym typeface="Trebuchet MS"/>
                </a:rPr>
                <a:t>Austin Blaise: </a:t>
              </a:r>
              <a:r>
                <a:rPr b="0" i="0" lang="en" sz="1000" u="none" cap="none" strike="noStrike">
                  <a:solidFill>
                    <a:srgbClr val="AF7B51"/>
                  </a:solidFill>
                  <a:latin typeface="Trebuchet MS"/>
                  <a:ea typeface="Trebuchet MS"/>
                  <a:cs typeface="Trebuchet MS"/>
                  <a:sym typeface="Trebuchet MS"/>
                </a:rPr>
                <a:t>Cloud Engineer</a:t>
              </a:r>
              <a:endParaRPr b="0" i="0" sz="10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000"/>
                <a:buFont typeface="Arial"/>
                <a:buNone/>
              </a:pPr>
              <a:r>
                <a:rPr b="0" i="0" lang="en" sz="900" u="none" cap="none" strike="noStrike">
                  <a:solidFill>
                    <a:srgbClr val="AF7B51"/>
                  </a:solidFill>
                  <a:latin typeface="Trebuchet MS"/>
                  <a:ea typeface="Trebuchet MS"/>
                  <a:cs typeface="Trebuchet MS"/>
                  <a:sym typeface="Trebuchet MS"/>
                </a:rPr>
                <a:t>1</a:t>
              </a:r>
              <a:r>
                <a:rPr b="0" i="0" lang="en" sz="1000" u="none" cap="none" strike="noStrike">
                  <a:solidFill>
                    <a:srgbClr val="AF7B51"/>
                  </a:solidFill>
                  <a:latin typeface="Trebuchet MS"/>
                  <a:ea typeface="Trebuchet MS"/>
                  <a:cs typeface="Trebuchet MS"/>
                  <a:sym typeface="Trebuchet MS"/>
                </a:rPr>
                <a:t>. </a:t>
              </a:r>
              <a:r>
                <a:rPr b="0" i="0" lang="en" sz="900" u="none" cap="none" strike="noStrike">
                  <a:solidFill>
                    <a:srgbClr val="AF7B51"/>
                  </a:solidFill>
                  <a:latin typeface="Trebuchet MS"/>
                  <a:ea typeface="Trebuchet MS"/>
                  <a:cs typeface="Trebuchet MS"/>
                  <a:sym typeface="Trebuchet MS"/>
                </a:rPr>
                <a:t>Contribute to the architecture of the project</a:t>
              </a:r>
              <a:endParaRPr b="0" i="0" sz="9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000"/>
                <a:buFont typeface="Arial"/>
                <a:buNone/>
              </a:pPr>
              <a:r>
                <a:rPr b="0" i="0" lang="en" sz="900" u="none" cap="none" strike="noStrike">
                  <a:solidFill>
                    <a:srgbClr val="AF7B51"/>
                  </a:solidFill>
                  <a:latin typeface="Trebuchet MS"/>
                  <a:ea typeface="Trebuchet MS"/>
                  <a:cs typeface="Trebuchet MS"/>
                  <a:sym typeface="Trebuchet MS"/>
                </a:rPr>
                <a:t>2. Creates Infrastructure as code</a:t>
              </a:r>
              <a:endParaRPr b="0" i="0" sz="9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000"/>
                <a:buFont typeface="Arial"/>
                <a:buNone/>
              </a:pPr>
              <a:r>
                <a:rPr b="0" i="0" lang="en" sz="900" u="none" cap="none" strike="noStrike">
                  <a:solidFill>
                    <a:srgbClr val="AF7B51"/>
                  </a:solidFill>
                  <a:latin typeface="Trebuchet MS"/>
                  <a:ea typeface="Trebuchet MS"/>
                  <a:cs typeface="Trebuchet MS"/>
                  <a:sym typeface="Trebuchet MS"/>
                </a:rPr>
                <a:t>3. Integrated features and services</a:t>
              </a:r>
              <a:endParaRPr b="0" i="0" sz="900" u="none" cap="none" strike="noStrike">
                <a:solidFill>
                  <a:srgbClr val="AF7B51"/>
                </a:solidFill>
                <a:latin typeface="Trebuchet MS"/>
                <a:ea typeface="Trebuchet MS"/>
                <a:cs typeface="Trebuchet MS"/>
                <a:sym typeface="Trebuchet MS"/>
              </a:endParaRPr>
            </a:p>
          </p:txBody>
        </p:sp>
        <p:sp>
          <p:nvSpPr>
            <p:cNvPr id="188" name="Google Shape;188;p15"/>
            <p:cNvSpPr/>
            <p:nvPr/>
          </p:nvSpPr>
          <p:spPr>
            <a:xfrm>
              <a:off x="3561425" y="1228302"/>
              <a:ext cx="868800" cy="868800"/>
            </a:xfrm>
            <a:prstGeom prst="ellipse">
              <a:avLst/>
            </a:prstGeom>
            <a:blipFill rotWithShape="1">
              <a:blip r:embed="rId5">
                <a:alphaModFix/>
              </a:blip>
              <a:stretch>
                <a:fillRect b="-42146" l="2092" r="2101" t="-383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9" name="Google Shape;189;p15"/>
            <p:cNvPicPr preferRelativeResize="0"/>
            <p:nvPr/>
          </p:nvPicPr>
          <p:blipFill rotWithShape="1">
            <a:blip r:embed="rId7">
              <a:alphaModFix/>
            </a:blip>
            <a:srcRect b="0" l="0" r="0" t="0"/>
            <a:stretch/>
          </p:blipFill>
          <p:spPr>
            <a:xfrm>
              <a:off x="3571958" y="1244232"/>
              <a:ext cx="836700" cy="836700"/>
            </a:xfrm>
            <a:prstGeom prst="ellipse">
              <a:avLst/>
            </a:prstGeom>
            <a:noFill/>
            <a:ln cap="rnd" cmpd="sng" w="9525">
              <a:solidFill>
                <a:srgbClr val="835C3C"/>
              </a:solidFill>
              <a:prstDash val="solid"/>
              <a:round/>
              <a:headEnd len="sm" w="sm" type="none"/>
              <a:tailEnd len="sm" w="sm" type="none"/>
            </a:ln>
            <a:effectLst>
              <a:outerShdw blurRad="381000" sx="-80000" rotWithShape="0" dir="5400000" dist="292100" sy="-18000">
                <a:srgbClr val="000000">
                  <a:alpha val="20000"/>
                </a:srgbClr>
              </a:outerShdw>
            </a:effectLst>
          </p:spPr>
        </p:pic>
      </p:grpSp>
      <p:sp>
        <p:nvSpPr>
          <p:cNvPr id="190" name="Google Shape;190;p15"/>
          <p:cNvSpPr/>
          <p:nvPr/>
        </p:nvSpPr>
        <p:spPr>
          <a:xfrm>
            <a:off x="1567550" y="425825"/>
            <a:ext cx="6000900" cy="7842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500">
                <a:solidFill>
                  <a:srgbClr val="7F6000"/>
                </a:solidFill>
                <a:latin typeface="Nunito ExtraBold"/>
                <a:ea typeface="Nunito ExtraBold"/>
                <a:cs typeface="Nunito ExtraBold"/>
                <a:sym typeface="Nunito ExtraBold"/>
              </a:rPr>
              <a:t>TEAM MEMBERS </a:t>
            </a:r>
            <a:endParaRPr sz="2500">
              <a:solidFill>
                <a:srgbClr val="7F6000"/>
              </a:solidFill>
              <a:latin typeface="Nunito ExtraBold"/>
              <a:ea typeface="Nunito ExtraBold"/>
              <a:cs typeface="Nunito ExtraBold"/>
              <a:sym typeface="Nunito ExtraBold"/>
            </a:endParaRPr>
          </a:p>
          <a:p>
            <a:pPr indent="0" lvl="0" marL="0" marR="0" rtl="0" algn="ctr">
              <a:lnSpc>
                <a:spcPct val="100000"/>
              </a:lnSpc>
              <a:spcBef>
                <a:spcPts val="0"/>
              </a:spcBef>
              <a:spcAft>
                <a:spcPts val="0"/>
              </a:spcAft>
              <a:buClr>
                <a:srgbClr val="000000"/>
              </a:buClr>
              <a:buSzPts val="2800"/>
              <a:buFont typeface="Arial"/>
              <a:buNone/>
            </a:pPr>
            <a:r>
              <a:rPr lang="en" sz="2500">
                <a:solidFill>
                  <a:srgbClr val="7F6000"/>
                </a:solidFill>
                <a:latin typeface="Nunito ExtraBold"/>
                <a:ea typeface="Nunito ExtraBold"/>
                <a:cs typeface="Nunito ExtraBold"/>
                <a:sym typeface="Nunito ExtraBold"/>
              </a:rPr>
              <a:t>ROLES &amp; RESPONSIBILITIES </a:t>
            </a:r>
            <a:endParaRPr b="0" i="0" sz="1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42"/>
          <p:cNvPicPr preferRelativeResize="0"/>
          <p:nvPr/>
        </p:nvPicPr>
        <p:blipFill rotWithShape="1">
          <a:blip r:embed="rId3">
            <a:alphaModFix/>
          </a:blip>
          <a:srcRect b="0" l="0" r="0" t="0"/>
          <a:stretch/>
        </p:blipFill>
        <p:spPr>
          <a:xfrm>
            <a:off x="1804653" y="1027917"/>
            <a:ext cx="5426527" cy="1843699"/>
          </a:xfrm>
          <a:prstGeom prst="rect">
            <a:avLst/>
          </a:prstGeom>
          <a:noFill/>
          <a:ln>
            <a:noFill/>
          </a:ln>
        </p:spPr>
      </p:pic>
      <p:sp>
        <p:nvSpPr>
          <p:cNvPr id="398" name="Google Shape;398;p42"/>
          <p:cNvSpPr/>
          <p:nvPr/>
        </p:nvSpPr>
        <p:spPr>
          <a:xfrm>
            <a:off x="2009400" y="367550"/>
            <a:ext cx="5083200" cy="5598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SPRINT V RECAP</a:t>
            </a:r>
            <a:endParaRPr b="0" i="0" sz="1400" u="none" cap="none" strike="noStrike">
              <a:solidFill>
                <a:srgbClr val="000000"/>
              </a:solidFill>
              <a:latin typeface="Arial"/>
              <a:ea typeface="Arial"/>
              <a:cs typeface="Arial"/>
              <a:sym typeface="Arial"/>
            </a:endParaRPr>
          </a:p>
        </p:txBody>
      </p:sp>
      <p:pic>
        <p:nvPicPr>
          <p:cNvPr id="399" name="Google Shape;399;p42"/>
          <p:cNvPicPr preferRelativeResize="0"/>
          <p:nvPr/>
        </p:nvPicPr>
        <p:blipFill>
          <a:blip r:embed="rId4">
            <a:alphaModFix/>
          </a:blip>
          <a:stretch>
            <a:fillRect/>
          </a:stretch>
        </p:blipFill>
        <p:spPr>
          <a:xfrm>
            <a:off x="3145300" y="2933865"/>
            <a:ext cx="3072089" cy="184652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3"/>
          <p:cNvSpPr/>
          <p:nvPr/>
        </p:nvSpPr>
        <p:spPr>
          <a:xfrm>
            <a:off x="1701650" y="367550"/>
            <a:ext cx="6000900" cy="5598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SPRINT V RECAP </a:t>
            </a:r>
            <a:r>
              <a:rPr lang="en" sz="3200">
                <a:solidFill>
                  <a:srgbClr val="7F6000"/>
                </a:solidFill>
                <a:latin typeface="Nunito ExtraBold"/>
                <a:ea typeface="Nunito ExtraBold"/>
                <a:cs typeface="Nunito ExtraBold"/>
                <a:sym typeface="Nunito ExtraBold"/>
              </a:rPr>
              <a:t>(Continued)</a:t>
            </a:r>
            <a:endParaRPr b="0" i="0" sz="1400" u="none" cap="none" strike="noStrike">
              <a:solidFill>
                <a:srgbClr val="000000"/>
              </a:solidFill>
              <a:latin typeface="Arial"/>
              <a:ea typeface="Arial"/>
              <a:cs typeface="Arial"/>
              <a:sym typeface="Arial"/>
            </a:endParaRPr>
          </a:p>
        </p:txBody>
      </p:sp>
      <p:pic>
        <p:nvPicPr>
          <p:cNvPr id="405" name="Google Shape;405;p43"/>
          <p:cNvPicPr preferRelativeResize="0"/>
          <p:nvPr/>
        </p:nvPicPr>
        <p:blipFill>
          <a:blip r:embed="rId3">
            <a:alphaModFix/>
          </a:blip>
          <a:stretch>
            <a:fillRect/>
          </a:stretch>
        </p:blipFill>
        <p:spPr>
          <a:xfrm>
            <a:off x="738900" y="1032875"/>
            <a:ext cx="2353725" cy="3714250"/>
          </a:xfrm>
          <a:prstGeom prst="rect">
            <a:avLst/>
          </a:prstGeom>
          <a:noFill/>
          <a:ln>
            <a:noFill/>
          </a:ln>
        </p:spPr>
      </p:pic>
      <p:pic>
        <p:nvPicPr>
          <p:cNvPr id="406" name="Google Shape;406;p43"/>
          <p:cNvPicPr preferRelativeResize="0"/>
          <p:nvPr/>
        </p:nvPicPr>
        <p:blipFill>
          <a:blip r:embed="rId4">
            <a:alphaModFix/>
          </a:blip>
          <a:stretch>
            <a:fillRect/>
          </a:stretch>
        </p:blipFill>
        <p:spPr>
          <a:xfrm>
            <a:off x="6474570" y="1056313"/>
            <a:ext cx="2248868" cy="3667375"/>
          </a:xfrm>
          <a:prstGeom prst="rect">
            <a:avLst/>
          </a:prstGeom>
          <a:noFill/>
          <a:ln>
            <a:noFill/>
          </a:ln>
        </p:spPr>
      </p:pic>
      <p:sp>
        <p:nvSpPr>
          <p:cNvPr id="407" name="Google Shape;407;p43"/>
          <p:cNvSpPr/>
          <p:nvPr/>
        </p:nvSpPr>
        <p:spPr>
          <a:xfrm>
            <a:off x="3476100" y="1328825"/>
            <a:ext cx="2149800" cy="646200"/>
          </a:xfrm>
          <a:prstGeom prst="wedgeRectCallout">
            <a:avLst>
              <a:gd fmla="val -66564" name="adj1"/>
              <a:gd fmla="val -37751" name="adj2"/>
            </a:avLst>
          </a:prstGeom>
          <a:solidFill>
            <a:srgbClr val="FEF2CD"/>
          </a:solidFill>
          <a:ln cap="flat" cmpd="sng" w="19050">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BF9000"/>
                </a:solidFill>
                <a:latin typeface="Trebuchet MS"/>
                <a:ea typeface="Trebuchet MS"/>
                <a:cs typeface="Trebuchet MS"/>
                <a:sym typeface="Trebuchet MS"/>
              </a:rPr>
              <a:t>Home Screen Info button added at the navigation bar</a:t>
            </a:r>
            <a:endParaRPr sz="1000"/>
          </a:p>
        </p:txBody>
      </p:sp>
      <p:sp>
        <p:nvSpPr>
          <p:cNvPr id="408" name="Google Shape;408;p43"/>
          <p:cNvSpPr/>
          <p:nvPr/>
        </p:nvSpPr>
        <p:spPr>
          <a:xfrm>
            <a:off x="3892275" y="3129775"/>
            <a:ext cx="2149800" cy="646200"/>
          </a:xfrm>
          <a:prstGeom prst="wedgeRectCallout">
            <a:avLst>
              <a:gd fmla="val 72632" name="adj1"/>
              <a:gd fmla="val -68864" name="adj2"/>
            </a:avLst>
          </a:prstGeom>
          <a:solidFill>
            <a:srgbClr val="FEF2CD"/>
          </a:solidFill>
          <a:ln cap="flat" cmpd="sng" w="19050">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BF9000"/>
                </a:solidFill>
                <a:latin typeface="Trebuchet MS"/>
                <a:ea typeface="Trebuchet MS"/>
                <a:cs typeface="Trebuchet MS"/>
                <a:sym typeface="Trebuchet MS"/>
              </a:rPr>
              <a:t>About Screen showing info about the app and recycling guide</a:t>
            </a:r>
            <a:endParaRPr sz="1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4"/>
          <p:cNvSpPr/>
          <p:nvPr/>
        </p:nvSpPr>
        <p:spPr>
          <a:xfrm>
            <a:off x="2009400" y="367550"/>
            <a:ext cx="5083200" cy="5598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SPRINT VI RECAP</a:t>
            </a:r>
            <a:endParaRPr b="0" i="0" sz="1400" u="none" cap="none" strike="noStrike">
              <a:solidFill>
                <a:srgbClr val="000000"/>
              </a:solidFill>
              <a:latin typeface="Arial"/>
              <a:ea typeface="Arial"/>
              <a:cs typeface="Arial"/>
              <a:sym typeface="Arial"/>
            </a:endParaRPr>
          </a:p>
        </p:txBody>
      </p:sp>
      <p:pic>
        <p:nvPicPr>
          <p:cNvPr id="414" name="Google Shape;414;p44"/>
          <p:cNvPicPr preferRelativeResize="0"/>
          <p:nvPr/>
        </p:nvPicPr>
        <p:blipFill>
          <a:blip r:embed="rId3">
            <a:alphaModFix/>
          </a:blip>
          <a:stretch>
            <a:fillRect/>
          </a:stretch>
        </p:blipFill>
        <p:spPr>
          <a:xfrm>
            <a:off x="1558600" y="1017250"/>
            <a:ext cx="5733390" cy="1805758"/>
          </a:xfrm>
          <a:prstGeom prst="rect">
            <a:avLst/>
          </a:prstGeom>
          <a:noFill/>
          <a:ln>
            <a:noFill/>
          </a:ln>
        </p:spPr>
      </p:pic>
      <p:pic>
        <p:nvPicPr>
          <p:cNvPr id="415" name="Google Shape;415;p44"/>
          <p:cNvPicPr preferRelativeResize="0"/>
          <p:nvPr/>
        </p:nvPicPr>
        <p:blipFill>
          <a:blip r:embed="rId4">
            <a:alphaModFix/>
          </a:blip>
          <a:stretch>
            <a:fillRect/>
          </a:stretch>
        </p:blipFill>
        <p:spPr>
          <a:xfrm>
            <a:off x="2552725" y="2881883"/>
            <a:ext cx="3527461" cy="201569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5"/>
          <p:cNvSpPr/>
          <p:nvPr/>
        </p:nvSpPr>
        <p:spPr>
          <a:xfrm>
            <a:off x="1503825" y="367550"/>
            <a:ext cx="6159000" cy="5598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SPRINT VI RECAP </a:t>
            </a:r>
            <a:r>
              <a:rPr lang="en" sz="3200">
                <a:solidFill>
                  <a:srgbClr val="7F6000"/>
                </a:solidFill>
                <a:latin typeface="Nunito ExtraBold"/>
                <a:ea typeface="Nunito ExtraBold"/>
                <a:cs typeface="Nunito ExtraBold"/>
                <a:sym typeface="Nunito ExtraBold"/>
              </a:rPr>
              <a:t>(Continued)</a:t>
            </a:r>
            <a:endParaRPr b="0" i="0" sz="1400" u="none" cap="none" strike="noStrike">
              <a:solidFill>
                <a:srgbClr val="000000"/>
              </a:solidFill>
              <a:latin typeface="Arial"/>
              <a:ea typeface="Arial"/>
              <a:cs typeface="Arial"/>
              <a:sym typeface="Arial"/>
            </a:endParaRPr>
          </a:p>
        </p:txBody>
      </p:sp>
      <p:sp>
        <p:nvSpPr>
          <p:cNvPr id="421" name="Google Shape;421;p45"/>
          <p:cNvSpPr/>
          <p:nvPr/>
        </p:nvSpPr>
        <p:spPr>
          <a:xfrm>
            <a:off x="2547175" y="1705450"/>
            <a:ext cx="1828800" cy="646200"/>
          </a:xfrm>
          <a:prstGeom prst="wedgeRectCallout">
            <a:avLst>
              <a:gd fmla="val -66564" name="adj1"/>
              <a:gd fmla="val -37751" name="adj2"/>
            </a:avLst>
          </a:prstGeom>
          <a:solidFill>
            <a:srgbClr val="FEF2CD"/>
          </a:solidFill>
          <a:ln cap="flat" cmpd="sng" w="19050">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BF9000"/>
                </a:solidFill>
                <a:latin typeface="Trebuchet MS"/>
                <a:ea typeface="Trebuchet MS"/>
                <a:cs typeface="Trebuchet MS"/>
                <a:sym typeface="Trebuchet MS"/>
              </a:rPr>
              <a:t>Recycling location screen</a:t>
            </a:r>
            <a:endParaRPr b="1" sz="1000">
              <a:solidFill>
                <a:srgbClr val="BF9000"/>
              </a:solidFill>
              <a:latin typeface="Trebuchet MS"/>
              <a:ea typeface="Trebuchet MS"/>
              <a:cs typeface="Trebuchet MS"/>
              <a:sym typeface="Trebuchet MS"/>
            </a:endParaRPr>
          </a:p>
          <a:p>
            <a:pPr indent="0" lvl="0" marL="0" rtl="0" algn="l">
              <a:spcBef>
                <a:spcPts val="0"/>
              </a:spcBef>
              <a:spcAft>
                <a:spcPts val="0"/>
              </a:spcAft>
              <a:buNone/>
            </a:pPr>
            <a:r>
              <a:rPr b="1" lang="en" sz="1000">
                <a:solidFill>
                  <a:srgbClr val="BF9000"/>
                </a:solidFill>
                <a:latin typeface="Trebuchet MS"/>
                <a:ea typeface="Trebuchet MS"/>
                <a:cs typeface="Trebuchet MS"/>
                <a:sym typeface="Trebuchet MS"/>
              </a:rPr>
              <a:t>(Permission to Access User Location)</a:t>
            </a:r>
            <a:endParaRPr b="1" sz="1000">
              <a:solidFill>
                <a:srgbClr val="BF9000"/>
              </a:solidFill>
              <a:latin typeface="Trebuchet MS"/>
              <a:ea typeface="Trebuchet MS"/>
              <a:cs typeface="Trebuchet MS"/>
              <a:sym typeface="Trebuchet MS"/>
            </a:endParaRPr>
          </a:p>
        </p:txBody>
      </p:sp>
      <p:sp>
        <p:nvSpPr>
          <p:cNvPr id="422" name="Google Shape;422;p45"/>
          <p:cNvSpPr/>
          <p:nvPr/>
        </p:nvSpPr>
        <p:spPr>
          <a:xfrm>
            <a:off x="4270150" y="3210800"/>
            <a:ext cx="2324100" cy="776400"/>
          </a:xfrm>
          <a:prstGeom prst="wedgeRectCallout">
            <a:avLst>
              <a:gd fmla="val 68568" name="adj1"/>
              <a:gd fmla="val -37542" name="adj2"/>
            </a:avLst>
          </a:prstGeom>
          <a:solidFill>
            <a:srgbClr val="FEF2CD"/>
          </a:solidFill>
          <a:ln cap="flat" cmpd="sng" w="19050">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BF9000"/>
                </a:solidFill>
                <a:latin typeface="Trebuchet MS"/>
                <a:ea typeface="Trebuchet MS"/>
                <a:cs typeface="Trebuchet MS"/>
                <a:sym typeface="Trebuchet MS"/>
              </a:rPr>
              <a:t>Recycling location screen.</a:t>
            </a:r>
            <a:r>
              <a:rPr b="1" lang="en" sz="1000">
                <a:solidFill>
                  <a:schemeClr val="lt1"/>
                </a:solidFill>
                <a:latin typeface="Trebuchet MS"/>
                <a:ea typeface="Trebuchet MS"/>
                <a:cs typeface="Trebuchet MS"/>
                <a:sym typeface="Trebuchet MS"/>
              </a:rPr>
              <a:t>.</a:t>
            </a:r>
            <a:endParaRPr sz="1000">
              <a:solidFill>
                <a:schemeClr val="lt1"/>
              </a:solidFill>
              <a:latin typeface="Trebuchet MS"/>
              <a:ea typeface="Trebuchet MS"/>
              <a:cs typeface="Trebuchet MS"/>
              <a:sym typeface="Trebuchet MS"/>
            </a:endParaRPr>
          </a:p>
          <a:p>
            <a:pPr indent="-279400" lvl="0" marL="457200" rtl="0" algn="l">
              <a:spcBef>
                <a:spcPts val="0"/>
              </a:spcBef>
              <a:spcAft>
                <a:spcPts val="0"/>
              </a:spcAft>
              <a:buClr>
                <a:srgbClr val="BF9000"/>
              </a:buClr>
              <a:buSzPts val="800"/>
              <a:buFont typeface="Trebuchet MS"/>
              <a:buAutoNum type="arabicPeriod"/>
            </a:pPr>
            <a:r>
              <a:rPr lang="en" sz="800">
                <a:solidFill>
                  <a:srgbClr val="BF9000"/>
                </a:solidFill>
                <a:latin typeface="Trebuchet MS"/>
                <a:ea typeface="Trebuchet MS"/>
                <a:cs typeface="Trebuchet MS"/>
                <a:sym typeface="Trebuchet MS"/>
              </a:rPr>
              <a:t>Showing current Location.</a:t>
            </a:r>
            <a:endParaRPr sz="800">
              <a:solidFill>
                <a:srgbClr val="BF9000"/>
              </a:solidFill>
              <a:latin typeface="Trebuchet MS"/>
              <a:ea typeface="Trebuchet MS"/>
              <a:cs typeface="Trebuchet MS"/>
              <a:sym typeface="Trebuchet MS"/>
            </a:endParaRPr>
          </a:p>
          <a:p>
            <a:pPr indent="-279400" lvl="0" marL="457200" rtl="0" algn="l">
              <a:spcBef>
                <a:spcPts val="0"/>
              </a:spcBef>
              <a:spcAft>
                <a:spcPts val="0"/>
              </a:spcAft>
              <a:buClr>
                <a:srgbClr val="BF9000"/>
              </a:buClr>
              <a:buSzPts val="800"/>
              <a:buFont typeface="Trebuchet MS"/>
              <a:buAutoNum type="arabicPeriod"/>
            </a:pPr>
            <a:r>
              <a:rPr lang="en" sz="800">
                <a:solidFill>
                  <a:srgbClr val="BF9000"/>
                </a:solidFill>
                <a:latin typeface="Trebuchet MS"/>
                <a:ea typeface="Trebuchet MS"/>
                <a:cs typeface="Trebuchet MS"/>
                <a:sym typeface="Trebuchet MS"/>
              </a:rPr>
              <a:t>Nearby recycling location.</a:t>
            </a:r>
            <a:endParaRPr sz="800">
              <a:solidFill>
                <a:srgbClr val="BF9000"/>
              </a:solidFill>
              <a:latin typeface="Trebuchet MS"/>
              <a:ea typeface="Trebuchet MS"/>
              <a:cs typeface="Trebuchet MS"/>
              <a:sym typeface="Trebuchet MS"/>
            </a:endParaRPr>
          </a:p>
          <a:p>
            <a:pPr indent="-279400" lvl="0" marL="457200" rtl="0" algn="l">
              <a:spcBef>
                <a:spcPts val="0"/>
              </a:spcBef>
              <a:spcAft>
                <a:spcPts val="0"/>
              </a:spcAft>
              <a:buClr>
                <a:srgbClr val="BF9000"/>
              </a:buClr>
              <a:buSzPts val="800"/>
              <a:buFont typeface="Trebuchet MS"/>
              <a:buAutoNum type="arabicPeriod"/>
            </a:pPr>
            <a:r>
              <a:rPr lang="en" sz="800">
                <a:solidFill>
                  <a:srgbClr val="BF9000"/>
                </a:solidFill>
                <a:latin typeface="Trebuchet MS"/>
                <a:ea typeface="Trebuchet MS"/>
                <a:cs typeface="Trebuchet MS"/>
                <a:sym typeface="Trebuchet MS"/>
              </a:rPr>
              <a:t>And list of recycling Company.</a:t>
            </a:r>
            <a:endParaRPr b="1" sz="800">
              <a:solidFill>
                <a:srgbClr val="BF9000"/>
              </a:solidFill>
              <a:latin typeface="Trebuchet MS"/>
              <a:ea typeface="Trebuchet MS"/>
              <a:cs typeface="Trebuchet MS"/>
              <a:sym typeface="Trebuchet MS"/>
            </a:endParaRPr>
          </a:p>
        </p:txBody>
      </p:sp>
      <p:pic>
        <p:nvPicPr>
          <p:cNvPr id="423" name="Google Shape;423;p45"/>
          <p:cNvPicPr preferRelativeResize="0"/>
          <p:nvPr/>
        </p:nvPicPr>
        <p:blipFill>
          <a:blip r:embed="rId3">
            <a:alphaModFix/>
          </a:blip>
          <a:stretch>
            <a:fillRect/>
          </a:stretch>
        </p:blipFill>
        <p:spPr>
          <a:xfrm>
            <a:off x="386025" y="1307675"/>
            <a:ext cx="1828800" cy="3310495"/>
          </a:xfrm>
          <a:prstGeom prst="rect">
            <a:avLst/>
          </a:prstGeom>
          <a:noFill/>
          <a:ln>
            <a:noFill/>
          </a:ln>
        </p:spPr>
      </p:pic>
      <p:pic>
        <p:nvPicPr>
          <p:cNvPr id="424" name="Google Shape;424;p45"/>
          <p:cNvPicPr preferRelativeResize="0"/>
          <p:nvPr/>
        </p:nvPicPr>
        <p:blipFill>
          <a:blip r:embed="rId4">
            <a:alphaModFix/>
          </a:blip>
          <a:stretch>
            <a:fillRect/>
          </a:stretch>
        </p:blipFill>
        <p:spPr>
          <a:xfrm>
            <a:off x="7060400" y="1231475"/>
            <a:ext cx="1736376" cy="3310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6"/>
          <p:cNvSpPr/>
          <p:nvPr/>
        </p:nvSpPr>
        <p:spPr>
          <a:xfrm>
            <a:off x="2009400" y="291350"/>
            <a:ext cx="5083200" cy="5598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SPRINT VII RECAP</a:t>
            </a:r>
            <a:endParaRPr b="0" i="0" sz="1400" u="none" cap="none" strike="noStrike">
              <a:solidFill>
                <a:srgbClr val="000000"/>
              </a:solidFill>
              <a:latin typeface="Arial"/>
              <a:ea typeface="Arial"/>
              <a:cs typeface="Arial"/>
              <a:sym typeface="Arial"/>
            </a:endParaRPr>
          </a:p>
        </p:txBody>
      </p:sp>
      <p:pic>
        <p:nvPicPr>
          <p:cNvPr id="430" name="Google Shape;430;p46"/>
          <p:cNvPicPr preferRelativeResize="0"/>
          <p:nvPr/>
        </p:nvPicPr>
        <p:blipFill>
          <a:blip r:embed="rId3">
            <a:alphaModFix/>
          </a:blip>
          <a:stretch>
            <a:fillRect/>
          </a:stretch>
        </p:blipFill>
        <p:spPr>
          <a:xfrm>
            <a:off x="320725" y="941175"/>
            <a:ext cx="5673651" cy="2013875"/>
          </a:xfrm>
          <a:prstGeom prst="rect">
            <a:avLst/>
          </a:prstGeom>
          <a:noFill/>
          <a:ln>
            <a:noFill/>
          </a:ln>
        </p:spPr>
      </p:pic>
      <p:pic>
        <p:nvPicPr>
          <p:cNvPr id="431" name="Google Shape;431;p46"/>
          <p:cNvPicPr preferRelativeResize="0"/>
          <p:nvPr/>
        </p:nvPicPr>
        <p:blipFill>
          <a:blip r:embed="rId4">
            <a:alphaModFix/>
          </a:blip>
          <a:stretch>
            <a:fillRect/>
          </a:stretch>
        </p:blipFill>
        <p:spPr>
          <a:xfrm>
            <a:off x="5142975" y="2983950"/>
            <a:ext cx="3716674" cy="19146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7"/>
          <p:cNvSpPr/>
          <p:nvPr/>
        </p:nvSpPr>
        <p:spPr>
          <a:xfrm>
            <a:off x="1503825" y="291350"/>
            <a:ext cx="6291000" cy="5598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SPRINT VII RECAP </a:t>
            </a:r>
            <a:r>
              <a:rPr lang="en" sz="3200">
                <a:solidFill>
                  <a:srgbClr val="7F6000"/>
                </a:solidFill>
                <a:latin typeface="Nunito ExtraBold"/>
                <a:ea typeface="Nunito ExtraBold"/>
                <a:cs typeface="Nunito ExtraBold"/>
                <a:sym typeface="Nunito ExtraBold"/>
              </a:rPr>
              <a:t>(Continued)</a:t>
            </a:r>
            <a:endParaRPr b="0" i="0" sz="1400" u="none" cap="none" strike="noStrike">
              <a:solidFill>
                <a:srgbClr val="000000"/>
              </a:solidFill>
              <a:latin typeface="Arial"/>
              <a:ea typeface="Arial"/>
              <a:cs typeface="Arial"/>
              <a:sym typeface="Arial"/>
            </a:endParaRPr>
          </a:p>
        </p:txBody>
      </p:sp>
      <p:pic>
        <p:nvPicPr>
          <p:cNvPr id="437" name="Google Shape;437;p47"/>
          <p:cNvPicPr preferRelativeResize="0"/>
          <p:nvPr/>
        </p:nvPicPr>
        <p:blipFill>
          <a:blip r:embed="rId3">
            <a:alphaModFix/>
          </a:blip>
          <a:stretch>
            <a:fillRect/>
          </a:stretch>
        </p:blipFill>
        <p:spPr>
          <a:xfrm>
            <a:off x="253700" y="1003125"/>
            <a:ext cx="850299" cy="1900774"/>
          </a:xfrm>
          <a:prstGeom prst="rect">
            <a:avLst/>
          </a:prstGeom>
          <a:noFill/>
          <a:ln>
            <a:noFill/>
          </a:ln>
          <a:effectLst>
            <a:outerShdw blurRad="57150" rotWithShape="0" algn="bl" dir="5400000" dist="19050">
              <a:srgbClr val="000000">
                <a:alpha val="50000"/>
              </a:srgbClr>
            </a:outerShdw>
          </a:effectLst>
        </p:spPr>
      </p:pic>
      <p:pic>
        <p:nvPicPr>
          <p:cNvPr id="438" name="Google Shape;438;p47"/>
          <p:cNvPicPr preferRelativeResize="0"/>
          <p:nvPr/>
        </p:nvPicPr>
        <p:blipFill>
          <a:blip r:embed="rId4">
            <a:alphaModFix/>
          </a:blip>
          <a:stretch>
            <a:fillRect/>
          </a:stretch>
        </p:blipFill>
        <p:spPr>
          <a:xfrm>
            <a:off x="1154910" y="1003125"/>
            <a:ext cx="928264" cy="1900774"/>
          </a:xfrm>
          <a:prstGeom prst="rect">
            <a:avLst/>
          </a:prstGeom>
          <a:noFill/>
          <a:ln>
            <a:noFill/>
          </a:ln>
          <a:effectLst>
            <a:outerShdw blurRad="57150" rotWithShape="0" algn="bl" dir="5400000" dist="19050">
              <a:srgbClr val="000000">
                <a:alpha val="50000"/>
              </a:srgbClr>
            </a:outerShdw>
          </a:effectLst>
        </p:spPr>
      </p:pic>
      <p:pic>
        <p:nvPicPr>
          <p:cNvPr id="439" name="Google Shape;439;p47"/>
          <p:cNvPicPr preferRelativeResize="0"/>
          <p:nvPr/>
        </p:nvPicPr>
        <p:blipFill>
          <a:blip r:embed="rId5">
            <a:alphaModFix/>
          </a:blip>
          <a:stretch>
            <a:fillRect/>
          </a:stretch>
        </p:blipFill>
        <p:spPr>
          <a:xfrm>
            <a:off x="2465168" y="1003125"/>
            <a:ext cx="877057" cy="1900774"/>
          </a:xfrm>
          <a:prstGeom prst="rect">
            <a:avLst/>
          </a:prstGeom>
          <a:noFill/>
          <a:ln>
            <a:noFill/>
          </a:ln>
        </p:spPr>
      </p:pic>
      <p:pic>
        <p:nvPicPr>
          <p:cNvPr id="440" name="Google Shape;440;p47"/>
          <p:cNvPicPr preferRelativeResize="0"/>
          <p:nvPr/>
        </p:nvPicPr>
        <p:blipFill>
          <a:blip r:embed="rId6">
            <a:alphaModFix/>
          </a:blip>
          <a:stretch>
            <a:fillRect/>
          </a:stretch>
        </p:blipFill>
        <p:spPr>
          <a:xfrm>
            <a:off x="3368100" y="1005150"/>
            <a:ext cx="928276" cy="1896704"/>
          </a:xfrm>
          <a:prstGeom prst="rect">
            <a:avLst/>
          </a:prstGeom>
          <a:noFill/>
          <a:ln>
            <a:noFill/>
          </a:ln>
          <a:effectLst>
            <a:outerShdw blurRad="57150" rotWithShape="0" algn="bl" dir="5400000" dist="19050">
              <a:srgbClr val="000000">
                <a:alpha val="50000"/>
              </a:srgbClr>
            </a:outerShdw>
          </a:effectLst>
        </p:spPr>
      </p:pic>
      <p:sp>
        <p:nvSpPr>
          <p:cNvPr id="441" name="Google Shape;441;p47"/>
          <p:cNvSpPr/>
          <p:nvPr/>
        </p:nvSpPr>
        <p:spPr>
          <a:xfrm>
            <a:off x="253700" y="3190450"/>
            <a:ext cx="1859400" cy="1026600"/>
          </a:xfrm>
          <a:prstGeom prst="wedgeRectCallout">
            <a:avLst>
              <a:gd fmla="val -1931" name="adj1"/>
              <a:gd fmla="val -77667" name="adj2"/>
            </a:avLst>
          </a:prstGeom>
          <a:solidFill>
            <a:srgbClr val="FEF2CD"/>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BF9000"/>
                </a:solidFill>
                <a:latin typeface="Trebuchet MS"/>
                <a:ea typeface="Trebuchet MS"/>
                <a:cs typeface="Trebuchet MS"/>
                <a:sym typeface="Trebuchet MS"/>
              </a:rPr>
              <a:t>Login and Signup:-</a:t>
            </a:r>
            <a:endParaRPr b="1" sz="800">
              <a:solidFill>
                <a:srgbClr val="BF9000"/>
              </a:solidFill>
              <a:latin typeface="Trebuchet MS"/>
              <a:ea typeface="Trebuchet MS"/>
              <a:cs typeface="Trebuchet MS"/>
              <a:sym typeface="Trebuchet MS"/>
            </a:endParaRPr>
          </a:p>
          <a:p>
            <a:pPr indent="-273050" lvl="0" marL="457200" rtl="0" algn="l">
              <a:spcBef>
                <a:spcPts val="0"/>
              </a:spcBef>
              <a:spcAft>
                <a:spcPts val="0"/>
              </a:spcAft>
              <a:buClr>
                <a:srgbClr val="BF9000"/>
              </a:buClr>
              <a:buSzPts val="700"/>
              <a:buFont typeface="Trebuchet MS"/>
              <a:buAutoNum type="arabicPeriod"/>
            </a:pPr>
            <a:r>
              <a:rPr lang="en" sz="700">
                <a:solidFill>
                  <a:srgbClr val="BF9000"/>
                </a:solidFill>
                <a:latin typeface="Trebuchet MS"/>
                <a:ea typeface="Trebuchet MS"/>
                <a:cs typeface="Trebuchet MS"/>
                <a:sym typeface="Trebuchet MS"/>
              </a:rPr>
              <a:t>For registered user it allows to logIn with username and password.</a:t>
            </a:r>
            <a:endParaRPr sz="700">
              <a:solidFill>
                <a:srgbClr val="BF9000"/>
              </a:solidFill>
              <a:latin typeface="Trebuchet MS"/>
              <a:ea typeface="Trebuchet MS"/>
              <a:cs typeface="Trebuchet MS"/>
              <a:sym typeface="Trebuchet MS"/>
            </a:endParaRPr>
          </a:p>
          <a:p>
            <a:pPr indent="-273050" lvl="0" marL="457200" rtl="0" algn="l">
              <a:spcBef>
                <a:spcPts val="0"/>
              </a:spcBef>
              <a:spcAft>
                <a:spcPts val="0"/>
              </a:spcAft>
              <a:buClr>
                <a:srgbClr val="BF9000"/>
              </a:buClr>
              <a:buSzPts val="700"/>
              <a:buFont typeface="Trebuchet MS"/>
              <a:buAutoNum type="arabicPeriod"/>
            </a:pPr>
            <a:r>
              <a:rPr lang="en" sz="700">
                <a:solidFill>
                  <a:srgbClr val="BF9000"/>
                </a:solidFill>
                <a:latin typeface="Trebuchet MS"/>
                <a:ea typeface="Trebuchet MS"/>
                <a:cs typeface="Trebuchet MS"/>
                <a:sym typeface="Trebuchet MS"/>
              </a:rPr>
              <a:t>If it is new user it allows to register via signUp with email, username, worktype, password.</a:t>
            </a:r>
            <a:endParaRPr sz="700">
              <a:latin typeface="Trebuchet MS"/>
              <a:ea typeface="Trebuchet MS"/>
              <a:cs typeface="Trebuchet MS"/>
              <a:sym typeface="Trebuchet MS"/>
            </a:endParaRPr>
          </a:p>
        </p:txBody>
      </p:sp>
      <p:sp>
        <p:nvSpPr>
          <p:cNvPr id="442" name="Google Shape;442;p47"/>
          <p:cNvSpPr/>
          <p:nvPr/>
        </p:nvSpPr>
        <p:spPr>
          <a:xfrm>
            <a:off x="2465175" y="3190450"/>
            <a:ext cx="1831200" cy="1336800"/>
          </a:xfrm>
          <a:prstGeom prst="wedgeRectCallout">
            <a:avLst>
              <a:gd fmla="val -912" name="adj1"/>
              <a:gd fmla="val -72180" name="adj2"/>
            </a:avLst>
          </a:prstGeom>
          <a:solidFill>
            <a:srgbClr val="FEF2CD"/>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BF9000"/>
                </a:solidFill>
                <a:latin typeface="Trebuchet MS"/>
                <a:ea typeface="Trebuchet MS"/>
                <a:cs typeface="Trebuchet MS"/>
                <a:sym typeface="Trebuchet MS"/>
              </a:rPr>
              <a:t>Reset Password and Splash Screen:-</a:t>
            </a:r>
            <a:endParaRPr sz="800">
              <a:solidFill>
                <a:schemeClr val="lt1"/>
              </a:solidFill>
              <a:latin typeface="Trebuchet MS"/>
              <a:ea typeface="Trebuchet MS"/>
              <a:cs typeface="Trebuchet MS"/>
              <a:sym typeface="Trebuchet MS"/>
            </a:endParaRPr>
          </a:p>
          <a:p>
            <a:pPr indent="-273050" lvl="0" marL="457200" rtl="0" algn="l">
              <a:spcBef>
                <a:spcPts val="0"/>
              </a:spcBef>
              <a:spcAft>
                <a:spcPts val="0"/>
              </a:spcAft>
              <a:buClr>
                <a:srgbClr val="BF9000"/>
              </a:buClr>
              <a:buSzPts val="700"/>
              <a:buFont typeface="Trebuchet MS"/>
              <a:buAutoNum type="arabicPeriod"/>
            </a:pPr>
            <a:r>
              <a:rPr lang="en" sz="700">
                <a:solidFill>
                  <a:srgbClr val="BF9000"/>
                </a:solidFill>
                <a:latin typeface="Trebuchet MS"/>
                <a:ea typeface="Trebuchet MS"/>
                <a:cs typeface="Trebuchet MS"/>
                <a:sym typeface="Trebuchet MS"/>
              </a:rPr>
              <a:t>If user wants to reset his password he can type email address so that password reset link is sent.</a:t>
            </a:r>
            <a:endParaRPr sz="700">
              <a:solidFill>
                <a:schemeClr val="lt1"/>
              </a:solidFill>
              <a:latin typeface="Trebuchet MS"/>
              <a:ea typeface="Trebuchet MS"/>
              <a:cs typeface="Trebuchet MS"/>
              <a:sym typeface="Trebuchet MS"/>
            </a:endParaRPr>
          </a:p>
          <a:p>
            <a:pPr indent="-273050" lvl="0" marL="457200" rtl="0" algn="l">
              <a:spcBef>
                <a:spcPts val="0"/>
              </a:spcBef>
              <a:spcAft>
                <a:spcPts val="0"/>
              </a:spcAft>
              <a:buClr>
                <a:srgbClr val="BF9000"/>
              </a:buClr>
              <a:buSzPts val="700"/>
              <a:buFont typeface="Trebuchet MS"/>
              <a:buAutoNum type="arabicPeriod"/>
            </a:pPr>
            <a:r>
              <a:rPr lang="en" sz="700">
                <a:solidFill>
                  <a:srgbClr val="BF9000"/>
                </a:solidFill>
                <a:latin typeface="Trebuchet MS"/>
                <a:ea typeface="Trebuchet MS"/>
                <a:cs typeface="Trebuchet MS"/>
                <a:sym typeface="Trebuchet MS"/>
              </a:rPr>
              <a:t>When a new user opens app for the first time user is navigated to splash Screen.</a:t>
            </a:r>
            <a:endParaRPr sz="700">
              <a:solidFill>
                <a:srgbClr val="BF9000"/>
              </a:solidFill>
              <a:latin typeface="Trebuchet MS"/>
              <a:ea typeface="Trebuchet MS"/>
              <a:cs typeface="Trebuchet MS"/>
              <a:sym typeface="Trebuchet MS"/>
            </a:endParaRPr>
          </a:p>
          <a:p>
            <a:pPr indent="-273050" lvl="0" marL="457200" rtl="0" algn="l">
              <a:spcBef>
                <a:spcPts val="0"/>
              </a:spcBef>
              <a:spcAft>
                <a:spcPts val="0"/>
              </a:spcAft>
              <a:buClr>
                <a:srgbClr val="BF9000"/>
              </a:buClr>
              <a:buSzPts val="700"/>
              <a:buFont typeface="Trebuchet MS"/>
              <a:buAutoNum type="arabicPeriod"/>
            </a:pPr>
            <a:r>
              <a:rPr lang="en" sz="700">
                <a:solidFill>
                  <a:srgbClr val="BF9000"/>
                </a:solidFill>
                <a:latin typeface="Trebuchet MS"/>
                <a:ea typeface="Trebuchet MS"/>
                <a:cs typeface="Trebuchet MS"/>
                <a:sym typeface="Trebuchet MS"/>
              </a:rPr>
              <a:t>Once Proceed is clicked user is navigated to login screen.</a:t>
            </a:r>
            <a:endParaRPr b="1" sz="700">
              <a:solidFill>
                <a:srgbClr val="BF9000"/>
              </a:solidFill>
              <a:latin typeface="Trebuchet MS"/>
              <a:ea typeface="Trebuchet MS"/>
              <a:cs typeface="Trebuchet MS"/>
              <a:sym typeface="Trebuchet MS"/>
            </a:endParaRPr>
          </a:p>
        </p:txBody>
      </p:sp>
      <p:pic>
        <p:nvPicPr>
          <p:cNvPr id="443" name="Google Shape;443;p47"/>
          <p:cNvPicPr preferRelativeResize="0"/>
          <p:nvPr/>
        </p:nvPicPr>
        <p:blipFill rotWithShape="1">
          <a:blip r:embed="rId7">
            <a:alphaModFix/>
          </a:blip>
          <a:srcRect b="0" l="0" r="0" t="5873"/>
          <a:stretch/>
        </p:blipFill>
        <p:spPr>
          <a:xfrm>
            <a:off x="4700025" y="1005175"/>
            <a:ext cx="928276" cy="1863163"/>
          </a:xfrm>
          <a:prstGeom prst="rect">
            <a:avLst/>
          </a:prstGeom>
          <a:noFill/>
          <a:ln>
            <a:noFill/>
          </a:ln>
          <a:effectLst>
            <a:outerShdw blurRad="57150" rotWithShape="0" algn="bl" dir="5400000" dist="19050">
              <a:srgbClr val="000000">
                <a:alpha val="50000"/>
              </a:srgbClr>
            </a:outerShdw>
          </a:effectLst>
        </p:spPr>
      </p:pic>
      <p:pic>
        <p:nvPicPr>
          <p:cNvPr id="444" name="Google Shape;444;p47"/>
          <p:cNvPicPr preferRelativeResize="0"/>
          <p:nvPr/>
        </p:nvPicPr>
        <p:blipFill>
          <a:blip r:embed="rId8">
            <a:alphaModFix/>
          </a:blip>
          <a:stretch>
            <a:fillRect/>
          </a:stretch>
        </p:blipFill>
        <p:spPr>
          <a:xfrm>
            <a:off x="5675075" y="1005185"/>
            <a:ext cx="928276" cy="1863142"/>
          </a:xfrm>
          <a:prstGeom prst="rect">
            <a:avLst/>
          </a:prstGeom>
          <a:noFill/>
          <a:ln>
            <a:noFill/>
          </a:ln>
          <a:effectLst>
            <a:outerShdw blurRad="57150" rotWithShape="0" algn="bl" dir="5400000" dist="19050">
              <a:srgbClr val="000000">
                <a:alpha val="50000"/>
              </a:srgbClr>
            </a:outerShdw>
          </a:effectLst>
        </p:spPr>
      </p:pic>
      <p:sp>
        <p:nvSpPr>
          <p:cNvPr id="445" name="Google Shape;445;p47"/>
          <p:cNvSpPr/>
          <p:nvPr/>
        </p:nvSpPr>
        <p:spPr>
          <a:xfrm>
            <a:off x="4700025" y="3190450"/>
            <a:ext cx="1903200" cy="1336800"/>
          </a:xfrm>
          <a:prstGeom prst="wedgeRectCallout">
            <a:avLst>
              <a:gd fmla="val -912" name="adj1"/>
              <a:gd fmla="val -72180" name="adj2"/>
            </a:avLst>
          </a:prstGeom>
          <a:solidFill>
            <a:srgbClr val="FEF2CD"/>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BF9000"/>
                </a:solidFill>
                <a:latin typeface="Trebuchet MS"/>
                <a:ea typeface="Trebuchet MS"/>
                <a:cs typeface="Trebuchet MS"/>
                <a:sym typeface="Trebuchet MS"/>
              </a:rPr>
              <a:t>Detail Screen:-</a:t>
            </a:r>
            <a:endParaRPr sz="800">
              <a:solidFill>
                <a:schemeClr val="lt1"/>
              </a:solidFill>
              <a:latin typeface="Trebuchet MS"/>
              <a:ea typeface="Trebuchet MS"/>
              <a:cs typeface="Trebuchet MS"/>
              <a:sym typeface="Trebuchet MS"/>
            </a:endParaRPr>
          </a:p>
          <a:p>
            <a:pPr indent="-273050" lvl="0" marL="457200" rtl="0" algn="l">
              <a:spcBef>
                <a:spcPts val="0"/>
              </a:spcBef>
              <a:spcAft>
                <a:spcPts val="0"/>
              </a:spcAft>
              <a:buClr>
                <a:srgbClr val="BF9000"/>
              </a:buClr>
              <a:buSzPts val="700"/>
              <a:buFont typeface="Trebuchet MS"/>
              <a:buAutoNum type="arabicPeriod"/>
            </a:pPr>
            <a:r>
              <a:rPr lang="en" sz="700">
                <a:solidFill>
                  <a:srgbClr val="BF9000"/>
                </a:solidFill>
                <a:latin typeface="Trebuchet MS"/>
                <a:ea typeface="Trebuchet MS"/>
                <a:cs typeface="Trebuchet MS"/>
                <a:sym typeface="Trebuchet MS"/>
              </a:rPr>
              <a:t>O</a:t>
            </a:r>
            <a:r>
              <a:rPr lang="en" sz="700">
                <a:solidFill>
                  <a:srgbClr val="BF9000"/>
                </a:solidFill>
                <a:latin typeface="Trebuchet MS"/>
                <a:ea typeface="Trebuchet MS"/>
                <a:cs typeface="Trebuchet MS"/>
                <a:sym typeface="Trebuchet MS"/>
              </a:rPr>
              <a:t>n the recycling Location Screen user gets list of recycling locations for particular item.</a:t>
            </a:r>
            <a:endParaRPr sz="700">
              <a:solidFill>
                <a:srgbClr val="BF9000"/>
              </a:solidFill>
              <a:latin typeface="Trebuchet MS"/>
              <a:ea typeface="Trebuchet MS"/>
              <a:cs typeface="Trebuchet MS"/>
              <a:sym typeface="Trebuchet MS"/>
            </a:endParaRPr>
          </a:p>
          <a:p>
            <a:pPr indent="-273050" lvl="0" marL="457200" rtl="0" algn="l">
              <a:spcBef>
                <a:spcPts val="0"/>
              </a:spcBef>
              <a:spcAft>
                <a:spcPts val="0"/>
              </a:spcAft>
              <a:buClr>
                <a:srgbClr val="BF9000"/>
              </a:buClr>
              <a:buSzPts val="700"/>
              <a:buFont typeface="Trebuchet MS"/>
              <a:buAutoNum type="arabicPeriod"/>
            </a:pPr>
            <a:r>
              <a:rPr lang="en" sz="700">
                <a:solidFill>
                  <a:srgbClr val="BF9000"/>
                </a:solidFill>
                <a:latin typeface="Trebuchet MS"/>
                <a:ea typeface="Trebuchet MS"/>
                <a:cs typeface="Trebuchet MS"/>
                <a:sym typeface="Trebuchet MS"/>
              </a:rPr>
              <a:t>If user clicks on any location then he is navigated to detail screen which shows name, address, contact and website of recycling company.</a:t>
            </a:r>
            <a:endParaRPr b="1" sz="700">
              <a:solidFill>
                <a:srgbClr val="BF9000"/>
              </a:solidFill>
              <a:latin typeface="Trebuchet MS"/>
              <a:ea typeface="Trebuchet MS"/>
              <a:cs typeface="Trebuchet MS"/>
              <a:sym typeface="Trebuchet MS"/>
            </a:endParaRPr>
          </a:p>
        </p:txBody>
      </p:sp>
      <p:pic>
        <p:nvPicPr>
          <p:cNvPr id="446" name="Google Shape;446;p47"/>
          <p:cNvPicPr preferRelativeResize="0"/>
          <p:nvPr/>
        </p:nvPicPr>
        <p:blipFill>
          <a:blip r:embed="rId9">
            <a:alphaModFix/>
          </a:blip>
          <a:stretch>
            <a:fillRect/>
          </a:stretch>
        </p:blipFill>
        <p:spPr>
          <a:xfrm>
            <a:off x="7048425" y="1021913"/>
            <a:ext cx="850299" cy="1863173"/>
          </a:xfrm>
          <a:prstGeom prst="rect">
            <a:avLst/>
          </a:prstGeom>
          <a:noFill/>
          <a:ln>
            <a:noFill/>
          </a:ln>
          <a:effectLst>
            <a:outerShdw blurRad="57150" rotWithShape="0" algn="bl" dir="5400000" dist="19050">
              <a:srgbClr val="000000">
                <a:alpha val="50000"/>
              </a:srgbClr>
            </a:outerShdw>
          </a:effectLst>
        </p:spPr>
      </p:pic>
      <p:pic>
        <p:nvPicPr>
          <p:cNvPr id="447" name="Google Shape;447;p47"/>
          <p:cNvPicPr preferRelativeResize="0"/>
          <p:nvPr/>
        </p:nvPicPr>
        <p:blipFill rotWithShape="1">
          <a:blip r:embed="rId10">
            <a:alphaModFix/>
          </a:blip>
          <a:srcRect b="1539" l="0" r="0" t="7386"/>
          <a:stretch/>
        </p:blipFill>
        <p:spPr>
          <a:xfrm>
            <a:off x="7932115" y="1005175"/>
            <a:ext cx="977761" cy="1863173"/>
          </a:xfrm>
          <a:prstGeom prst="rect">
            <a:avLst/>
          </a:prstGeom>
          <a:noFill/>
          <a:ln>
            <a:noFill/>
          </a:ln>
          <a:effectLst>
            <a:outerShdw blurRad="57150" rotWithShape="0" algn="bl" dir="5400000" dist="19050">
              <a:srgbClr val="000000">
                <a:alpha val="50000"/>
              </a:srgbClr>
            </a:outerShdw>
          </a:effectLst>
        </p:spPr>
      </p:pic>
      <p:sp>
        <p:nvSpPr>
          <p:cNvPr id="448" name="Google Shape;448;p47"/>
          <p:cNvSpPr/>
          <p:nvPr/>
        </p:nvSpPr>
        <p:spPr>
          <a:xfrm>
            <a:off x="7058025" y="3190450"/>
            <a:ext cx="1831200" cy="902700"/>
          </a:xfrm>
          <a:prstGeom prst="wedgeRectCallout">
            <a:avLst>
              <a:gd fmla="val -1031" name="adj1"/>
              <a:gd fmla="val -80660" name="adj2"/>
            </a:avLst>
          </a:prstGeom>
          <a:solidFill>
            <a:srgbClr val="FEF2CD"/>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BF9000"/>
                </a:solidFill>
                <a:latin typeface="Trebuchet MS"/>
                <a:ea typeface="Trebuchet MS"/>
                <a:cs typeface="Trebuchet MS"/>
                <a:sym typeface="Trebuchet MS"/>
              </a:rPr>
              <a:t>Profile and FAQ:-</a:t>
            </a:r>
            <a:endParaRPr sz="800">
              <a:solidFill>
                <a:schemeClr val="lt1"/>
              </a:solidFill>
              <a:latin typeface="Trebuchet MS"/>
              <a:ea typeface="Trebuchet MS"/>
              <a:cs typeface="Trebuchet MS"/>
              <a:sym typeface="Trebuchet MS"/>
            </a:endParaRPr>
          </a:p>
          <a:p>
            <a:pPr indent="-273050" lvl="0" marL="457200" rtl="0" algn="l">
              <a:spcBef>
                <a:spcPts val="0"/>
              </a:spcBef>
              <a:spcAft>
                <a:spcPts val="0"/>
              </a:spcAft>
              <a:buClr>
                <a:srgbClr val="BF9000"/>
              </a:buClr>
              <a:buSzPts val="700"/>
              <a:buFont typeface="Trebuchet MS"/>
              <a:buAutoNum type="arabicPeriod"/>
            </a:pPr>
            <a:r>
              <a:rPr lang="en" sz="700">
                <a:solidFill>
                  <a:srgbClr val="BF9000"/>
                </a:solidFill>
                <a:latin typeface="Trebuchet MS"/>
                <a:ea typeface="Trebuchet MS"/>
                <a:cs typeface="Trebuchet MS"/>
                <a:sym typeface="Trebuchet MS"/>
              </a:rPr>
              <a:t>On the profile screen user can see name,email,work address and contact.</a:t>
            </a:r>
            <a:endParaRPr sz="700">
              <a:solidFill>
                <a:srgbClr val="BF9000"/>
              </a:solidFill>
              <a:latin typeface="Trebuchet MS"/>
              <a:ea typeface="Trebuchet MS"/>
              <a:cs typeface="Trebuchet MS"/>
              <a:sym typeface="Trebuchet MS"/>
            </a:endParaRPr>
          </a:p>
          <a:p>
            <a:pPr indent="-273050" lvl="0" marL="457200" rtl="0" algn="l">
              <a:spcBef>
                <a:spcPts val="0"/>
              </a:spcBef>
              <a:spcAft>
                <a:spcPts val="0"/>
              </a:spcAft>
              <a:buClr>
                <a:srgbClr val="BF9000"/>
              </a:buClr>
              <a:buSzPts val="700"/>
              <a:buFont typeface="Trebuchet MS"/>
              <a:buAutoNum type="arabicPeriod"/>
            </a:pPr>
            <a:r>
              <a:rPr lang="en" sz="700">
                <a:solidFill>
                  <a:srgbClr val="BF9000"/>
                </a:solidFill>
                <a:latin typeface="Trebuchet MS"/>
                <a:ea typeface="Trebuchet MS"/>
                <a:cs typeface="Trebuchet MS"/>
                <a:sym typeface="Trebuchet MS"/>
              </a:rPr>
              <a:t>FAQ screen shows list of frequently asked questions about how to use app.</a:t>
            </a:r>
            <a:endParaRPr b="1" sz="700">
              <a:solidFill>
                <a:srgbClr val="BF9000"/>
              </a:solidFill>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graphicFrame>
        <p:nvGraphicFramePr>
          <p:cNvPr id="453" name="Google Shape;453;p48"/>
          <p:cNvGraphicFramePr/>
          <p:nvPr/>
        </p:nvGraphicFramePr>
        <p:xfrm>
          <a:off x="1211763" y="1416859"/>
          <a:ext cx="3000000" cy="3000000"/>
        </p:xfrm>
        <a:graphic>
          <a:graphicData uri="http://schemas.openxmlformats.org/drawingml/2006/table">
            <a:tbl>
              <a:tblPr bandRow="1" firstRow="1">
                <a:noFill/>
                <a:tableStyleId>{9A300E7B-BA94-46F4-9DE2-526939455CBF}</a:tableStyleId>
              </a:tblPr>
              <a:tblGrid>
                <a:gridCol w="3340550"/>
                <a:gridCol w="3340550"/>
              </a:tblGrid>
              <a:tr h="579700">
                <a:tc>
                  <a:txBody>
                    <a:bodyPr/>
                    <a:lstStyle/>
                    <a:p>
                      <a:pPr indent="0" lvl="0" marL="0" marR="0" rtl="0" algn="ctr">
                        <a:lnSpc>
                          <a:spcPct val="100000"/>
                        </a:lnSpc>
                        <a:spcBef>
                          <a:spcPts val="0"/>
                        </a:spcBef>
                        <a:spcAft>
                          <a:spcPts val="0"/>
                        </a:spcAft>
                        <a:buNone/>
                      </a:pPr>
                      <a:r>
                        <a:rPr b="1" i="0" lang="en" sz="2400" u="none" cap="none" strike="noStrike">
                          <a:solidFill>
                            <a:srgbClr val="FFFFFF"/>
                          </a:solidFill>
                          <a:latin typeface="Trebuchet MS"/>
                          <a:ea typeface="Trebuchet MS"/>
                          <a:cs typeface="Trebuchet MS"/>
                          <a:sym typeface="Trebuchet MS"/>
                        </a:rPr>
                        <a:t>SPRINT VII</a:t>
                      </a:r>
                      <a:endParaRPr sz="1400" u="none" cap="none" strike="noStrike"/>
                    </a:p>
                  </a:txBody>
                  <a:tcPr marT="31750" marB="31750" marR="63500" marL="6350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None/>
                      </a:pPr>
                      <a:r>
                        <a:rPr b="1" i="0" lang="en" sz="2400" u="none" cap="none" strike="noStrike">
                          <a:solidFill>
                            <a:srgbClr val="FFFFFF"/>
                          </a:solidFill>
                          <a:latin typeface="Trebuchet MS"/>
                          <a:ea typeface="Trebuchet MS"/>
                          <a:cs typeface="Trebuchet MS"/>
                          <a:sym typeface="Trebuchet MS"/>
                        </a:rPr>
                        <a:t>SPRINT VIII</a:t>
                      </a:r>
                      <a:endParaRPr sz="1400" u="none" cap="none" strike="noStrike"/>
                    </a:p>
                  </a:txBody>
                  <a:tcPr marT="31750" marB="31750" marR="63500" marL="6350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r>
              <a:tr h="553800">
                <a:tc>
                  <a:txBody>
                    <a:bodyPr/>
                    <a:lstStyle/>
                    <a:p>
                      <a:pPr indent="0" lvl="0" marL="0" marR="0" rtl="0" algn="l">
                        <a:lnSpc>
                          <a:spcPct val="100000"/>
                        </a:lnSpc>
                        <a:spcBef>
                          <a:spcPts val="0"/>
                        </a:spcBef>
                        <a:spcAft>
                          <a:spcPts val="0"/>
                        </a:spcAft>
                        <a:buNone/>
                      </a:pPr>
                      <a:r>
                        <a:rPr lang="en" sz="1100">
                          <a:solidFill>
                            <a:srgbClr val="BF9000"/>
                          </a:solidFill>
                          <a:latin typeface="Trebuchet MS"/>
                          <a:ea typeface="Trebuchet MS"/>
                          <a:cs typeface="Trebuchet MS"/>
                          <a:sym typeface="Trebuchet MS"/>
                        </a:rPr>
                        <a:t>User Profiling</a:t>
                      </a:r>
                      <a:endParaRPr sz="1400" u="none" cap="none" strike="noStrike"/>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BF9000"/>
                          </a:solidFill>
                          <a:latin typeface="Trebuchet MS"/>
                          <a:ea typeface="Trebuchet MS"/>
                          <a:cs typeface="Trebuchet MS"/>
                          <a:sym typeface="Trebuchet MS"/>
                        </a:rPr>
                        <a:t>Request to recycling </a:t>
                      </a:r>
                      <a:r>
                        <a:rPr lang="en" sz="1100">
                          <a:solidFill>
                            <a:srgbClr val="BF9000"/>
                          </a:solidFill>
                          <a:latin typeface="Trebuchet MS"/>
                          <a:ea typeface="Trebuchet MS"/>
                          <a:cs typeface="Trebuchet MS"/>
                          <a:sym typeface="Trebuchet MS"/>
                        </a:rPr>
                        <a:t>company</a:t>
                      </a:r>
                      <a:endParaRPr sz="1100">
                        <a:solidFill>
                          <a:srgbClr val="BF9000"/>
                        </a:solidFill>
                        <a:latin typeface="Trebuchet MS"/>
                        <a:ea typeface="Trebuchet MS"/>
                        <a:cs typeface="Trebuchet MS"/>
                        <a:sym typeface="Trebuchet MS"/>
                      </a:endParaRPr>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r>
              <a:tr h="603200">
                <a:tc>
                  <a:txBody>
                    <a:bodyPr/>
                    <a:lstStyle/>
                    <a:p>
                      <a:pPr indent="0" lvl="0" marL="0" marR="0" rtl="0" algn="l">
                        <a:lnSpc>
                          <a:spcPct val="100000"/>
                        </a:lnSpc>
                        <a:spcBef>
                          <a:spcPts val="0"/>
                        </a:spcBef>
                        <a:spcAft>
                          <a:spcPts val="0"/>
                        </a:spcAft>
                        <a:buNone/>
                      </a:pPr>
                      <a:r>
                        <a:rPr lang="en" sz="1100">
                          <a:solidFill>
                            <a:srgbClr val="BF9000"/>
                          </a:solidFill>
                          <a:latin typeface="Trebuchet MS"/>
                          <a:ea typeface="Trebuchet MS"/>
                          <a:cs typeface="Trebuchet MS"/>
                          <a:sym typeface="Trebuchet MS"/>
                        </a:rPr>
                        <a:t>UI/UX</a:t>
                      </a:r>
                      <a:endParaRPr sz="1100">
                        <a:solidFill>
                          <a:srgbClr val="BF9000"/>
                        </a:solidFill>
                        <a:latin typeface="Trebuchet MS"/>
                        <a:ea typeface="Trebuchet MS"/>
                        <a:cs typeface="Trebuchet MS"/>
                        <a:sym typeface="Trebuchet MS"/>
                      </a:endParaRPr>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BF9000"/>
                          </a:solidFill>
                          <a:latin typeface="Trebuchet MS"/>
                          <a:ea typeface="Trebuchet MS"/>
                          <a:cs typeface="Trebuchet MS"/>
                          <a:sym typeface="Trebuchet MS"/>
                        </a:rPr>
                        <a:t>Statistics of Recycling</a:t>
                      </a:r>
                      <a:endParaRPr sz="1100">
                        <a:solidFill>
                          <a:srgbClr val="BF9000"/>
                        </a:solidFill>
                        <a:latin typeface="Trebuchet MS"/>
                        <a:ea typeface="Trebuchet MS"/>
                        <a:cs typeface="Trebuchet MS"/>
                        <a:sym typeface="Trebuchet MS"/>
                      </a:endParaRPr>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r>
              <a:tr h="584375">
                <a:tc>
                  <a:txBody>
                    <a:bodyPr/>
                    <a:lstStyle/>
                    <a:p>
                      <a:pPr indent="0" lvl="0" marL="0" rtl="0" algn="l">
                        <a:spcBef>
                          <a:spcPts val="0"/>
                        </a:spcBef>
                        <a:spcAft>
                          <a:spcPts val="0"/>
                        </a:spcAft>
                        <a:buNone/>
                      </a:pPr>
                      <a:r>
                        <a:rPr lang="en" sz="1100">
                          <a:solidFill>
                            <a:srgbClr val="BF9000"/>
                          </a:solidFill>
                          <a:latin typeface="Trebuchet MS"/>
                          <a:ea typeface="Trebuchet MS"/>
                          <a:cs typeface="Trebuchet MS"/>
                          <a:sym typeface="Trebuchet MS"/>
                        </a:rPr>
                        <a:t>Multiple entity recognition</a:t>
                      </a:r>
                      <a:endParaRPr/>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BF9000"/>
                          </a:solidFill>
                          <a:latin typeface="Trebuchet MS"/>
                          <a:ea typeface="Trebuchet MS"/>
                          <a:cs typeface="Trebuchet MS"/>
                          <a:sym typeface="Trebuchet MS"/>
                        </a:rPr>
                        <a:t>User Feedback</a:t>
                      </a:r>
                      <a:endParaRPr sz="1100">
                        <a:solidFill>
                          <a:srgbClr val="BF9000"/>
                        </a:solidFill>
                        <a:latin typeface="Trebuchet MS"/>
                        <a:ea typeface="Trebuchet MS"/>
                        <a:cs typeface="Trebuchet MS"/>
                        <a:sym typeface="Trebuchet MS"/>
                      </a:endParaRPr>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r>
              <a:tr h="650350">
                <a:tc>
                  <a:txBody>
                    <a:bodyPr/>
                    <a:lstStyle/>
                    <a:p>
                      <a:pPr indent="0" lvl="0" marL="0" marR="0" rtl="0" algn="l">
                        <a:lnSpc>
                          <a:spcPct val="100000"/>
                        </a:lnSpc>
                        <a:spcBef>
                          <a:spcPts val="0"/>
                        </a:spcBef>
                        <a:spcAft>
                          <a:spcPts val="0"/>
                        </a:spcAft>
                        <a:buNone/>
                      </a:pPr>
                      <a:r>
                        <a:rPr lang="en" sz="1100">
                          <a:solidFill>
                            <a:srgbClr val="BF9000"/>
                          </a:solidFill>
                          <a:latin typeface="Trebuchet MS"/>
                          <a:ea typeface="Trebuchet MS"/>
                          <a:cs typeface="Trebuchet MS"/>
                          <a:sym typeface="Trebuchet MS"/>
                        </a:rPr>
                        <a:t>FAQ Screen</a:t>
                      </a:r>
                      <a:endParaRPr sz="1400" u="none" cap="none" strike="noStrike"/>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BF9000"/>
                          </a:solidFill>
                          <a:latin typeface="Trebuchet MS"/>
                          <a:ea typeface="Trebuchet MS"/>
                          <a:cs typeface="Trebuchet MS"/>
                          <a:sym typeface="Trebuchet MS"/>
                        </a:rPr>
                        <a:t>Integrated ML Model to Application</a:t>
                      </a:r>
                      <a:endParaRPr sz="1100">
                        <a:solidFill>
                          <a:srgbClr val="BF9000"/>
                        </a:solidFill>
                        <a:latin typeface="Trebuchet MS"/>
                        <a:ea typeface="Trebuchet MS"/>
                        <a:cs typeface="Trebuchet MS"/>
                        <a:sym typeface="Trebuchet MS"/>
                      </a:endParaRPr>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r>
            </a:tbl>
          </a:graphicData>
        </a:graphic>
      </p:graphicFrame>
      <p:sp>
        <p:nvSpPr>
          <p:cNvPr id="454" name="Google Shape;454;p48"/>
          <p:cNvSpPr/>
          <p:nvPr/>
        </p:nvSpPr>
        <p:spPr>
          <a:xfrm>
            <a:off x="2009400" y="333700"/>
            <a:ext cx="53370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SPRINT VII vs SPRINT VIII</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9"/>
          <p:cNvSpPr txBox="1"/>
          <p:nvPr/>
        </p:nvSpPr>
        <p:spPr>
          <a:xfrm>
            <a:off x="669025" y="1915475"/>
            <a:ext cx="7773300" cy="17946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15000"/>
              </a:lnSpc>
              <a:spcBef>
                <a:spcPts val="0"/>
              </a:spcBef>
              <a:spcAft>
                <a:spcPts val="0"/>
              </a:spcAft>
              <a:buClr>
                <a:srgbClr val="BF9000"/>
              </a:buClr>
              <a:buSzPts val="1400"/>
              <a:buFont typeface="Trebuchet MS"/>
              <a:buChar char="●"/>
            </a:pPr>
            <a:r>
              <a:rPr lang="en">
                <a:solidFill>
                  <a:srgbClr val="BF9000"/>
                </a:solidFill>
                <a:latin typeface="Trebuchet MS"/>
                <a:ea typeface="Trebuchet MS"/>
                <a:cs typeface="Trebuchet MS"/>
                <a:sym typeface="Trebuchet MS"/>
              </a:rPr>
              <a:t>Update the architecture diagram, but </a:t>
            </a:r>
            <a:r>
              <a:rPr lang="en">
                <a:solidFill>
                  <a:srgbClr val="BF9000"/>
                </a:solidFill>
                <a:latin typeface="Trebuchet MS"/>
                <a:ea typeface="Trebuchet MS"/>
                <a:cs typeface="Trebuchet MS"/>
                <a:sym typeface="Trebuchet MS"/>
              </a:rPr>
              <a:t>including</a:t>
            </a:r>
            <a:r>
              <a:rPr lang="en">
                <a:solidFill>
                  <a:srgbClr val="BF9000"/>
                </a:solidFill>
                <a:latin typeface="Trebuchet MS"/>
                <a:ea typeface="Trebuchet MS"/>
                <a:cs typeface="Trebuchet MS"/>
                <a:sym typeface="Trebuchet MS"/>
              </a:rPr>
              <a:t> a Conceptual Diagram </a:t>
            </a:r>
            <a:endParaRPr>
              <a:solidFill>
                <a:srgbClr val="BF9000"/>
              </a:solidFill>
              <a:latin typeface="Trebuchet MS"/>
              <a:ea typeface="Trebuchet MS"/>
              <a:cs typeface="Trebuchet MS"/>
              <a:sym typeface="Trebuchet MS"/>
            </a:endParaRPr>
          </a:p>
          <a:p>
            <a:pPr indent="-317500" lvl="1" marL="914400" marR="0" rtl="0" algn="l">
              <a:lnSpc>
                <a:spcPct val="115000"/>
              </a:lnSpc>
              <a:spcBef>
                <a:spcPts val="0"/>
              </a:spcBef>
              <a:spcAft>
                <a:spcPts val="0"/>
              </a:spcAft>
              <a:buClr>
                <a:srgbClr val="BF9000"/>
              </a:buClr>
              <a:buSzPts val="1400"/>
              <a:buFont typeface="Trebuchet MS"/>
              <a:buChar char="○"/>
            </a:pPr>
            <a:r>
              <a:rPr lang="en">
                <a:solidFill>
                  <a:srgbClr val="BF9000"/>
                </a:solidFill>
                <a:latin typeface="Trebuchet MS"/>
                <a:ea typeface="Trebuchet MS"/>
                <a:cs typeface="Trebuchet MS"/>
                <a:sym typeface="Trebuchet MS"/>
              </a:rPr>
              <a:t>Included the Conceptual Diagram (Slide No: 16)</a:t>
            </a:r>
            <a:endParaRPr>
              <a:solidFill>
                <a:srgbClr val="BF9000"/>
              </a:solidFill>
              <a:latin typeface="Trebuchet MS"/>
              <a:ea typeface="Trebuchet MS"/>
              <a:cs typeface="Trebuchet MS"/>
              <a:sym typeface="Trebuchet MS"/>
            </a:endParaRPr>
          </a:p>
          <a:p>
            <a:pPr indent="-317500" lvl="0" marL="457200" marR="0" rtl="0" algn="l">
              <a:lnSpc>
                <a:spcPct val="115000"/>
              </a:lnSpc>
              <a:spcBef>
                <a:spcPts val="0"/>
              </a:spcBef>
              <a:spcAft>
                <a:spcPts val="0"/>
              </a:spcAft>
              <a:buClr>
                <a:srgbClr val="BF9000"/>
              </a:buClr>
              <a:buSzPts val="1400"/>
              <a:buFont typeface="Trebuchet MS"/>
              <a:buChar char="●"/>
            </a:pPr>
            <a:r>
              <a:rPr lang="en">
                <a:solidFill>
                  <a:srgbClr val="BF9000"/>
                </a:solidFill>
                <a:latin typeface="Trebuchet MS"/>
                <a:ea typeface="Trebuchet MS"/>
                <a:cs typeface="Trebuchet MS"/>
                <a:sym typeface="Trebuchet MS"/>
              </a:rPr>
              <a:t>In Burndown Chart, the ideal trend should be smooth</a:t>
            </a:r>
            <a:endParaRPr>
              <a:solidFill>
                <a:srgbClr val="BF9000"/>
              </a:solidFill>
              <a:latin typeface="Trebuchet MS"/>
              <a:ea typeface="Trebuchet MS"/>
              <a:cs typeface="Trebuchet MS"/>
              <a:sym typeface="Trebuchet MS"/>
            </a:endParaRPr>
          </a:p>
          <a:p>
            <a:pPr indent="-317500" lvl="1" marL="914400" marR="0" rtl="0" algn="l">
              <a:lnSpc>
                <a:spcPct val="115000"/>
              </a:lnSpc>
              <a:spcBef>
                <a:spcPts val="0"/>
              </a:spcBef>
              <a:spcAft>
                <a:spcPts val="0"/>
              </a:spcAft>
              <a:buClr>
                <a:srgbClr val="BF9000"/>
              </a:buClr>
              <a:buSzPts val="1400"/>
              <a:buFont typeface="Trebuchet MS"/>
              <a:buChar char="○"/>
            </a:pPr>
            <a:r>
              <a:rPr lang="en">
                <a:solidFill>
                  <a:srgbClr val="BF9000"/>
                </a:solidFill>
                <a:latin typeface="Trebuchet MS"/>
                <a:ea typeface="Trebuchet MS"/>
                <a:cs typeface="Trebuchet MS"/>
                <a:sym typeface="Trebuchet MS"/>
              </a:rPr>
              <a:t>Updated the Burndown Chart making the ideal trend smooth (Slide No:47)</a:t>
            </a:r>
            <a:endParaRPr>
              <a:solidFill>
                <a:srgbClr val="BF9000"/>
              </a:solidFill>
              <a:latin typeface="Trebuchet MS"/>
              <a:ea typeface="Trebuchet MS"/>
              <a:cs typeface="Trebuchet MS"/>
              <a:sym typeface="Trebuchet MS"/>
            </a:endParaRPr>
          </a:p>
          <a:p>
            <a:pPr indent="-317500" lvl="0" marL="457200" marR="0" rtl="0" algn="l">
              <a:lnSpc>
                <a:spcPct val="115000"/>
              </a:lnSpc>
              <a:spcBef>
                <a:spcPts val="0"/>
              </a:spcBef>
              <a:spcAft>
                <a:spcPts val="0"/>
              </a:spcAft>
              <a:buClr>
                <a:srgbClr val="BF9000"/>
              </a:buClr>
              <a:buSzPts val="1400"/>
              <a:buFont typeface="Trebuchet MS"/>
              <a:buChar char="●"/>
            </a:pPr>
            <a:r>
              <a:rPr lang="en">
                <a:solidFill>
                  <a:srgbClr val="BF9000"/>
                </a:solidFill>
                <a:latin typeface="Trebuchet MS"/>
                <a:ea typeface="Trebuchet MS"/>
                <a:cs typeface="Trebuchet MS"/>
                <a:sym typeface="Trebuchet MS"/>
              </a:rPr>
              <a:t>Average velocity should be calculated on completed column and not on ratio column considering all sprint</a:t>
            </a:r>
            <a:endParaRPr>
              <a:solidFill>
                <a:srgbClr val="BF9000"/>
              </a:solidFill>
              <a:latin typeface="Trebuchet MS"/>
              <a:ea typeface="Trebuchet MS"/>
              <a:cs typeface="Trebuchet MS"/>
              <a:sym typeface="Trebuchet MS"/>
            </a:endParaRPr>
          </a:p>
          <a:p>
            <a:pPr indent="-317500" lvl="1" marL="914400" marR="0" rtl="0" algn="l">
              <a:lnSpc>
                <a:spcPct val="115000"/>
              </a:lnSpc>
              <a:spcBef>
                <a:spcPts val="0"/>
              </a:spcBef>
              <a:spcAft>
                <a:spcPts val="0"/>
              </a:spcAft>
              <a:buClr>
                <a:srgbClr val="BF9000"/>
              </a:buClr>
              <a:buSzPts val="1400"/>
              <a:buFont typeface="Trebuchet MS"/>
              <a:buChar char="○"/>
            </a:pPr>
            <a:r>
              <a:rPr lang="en">
                <a:solidFill>
                  <a:srgbClr val="BF9000"/>
                </a:solidFill>
                <a:latin typeface="Trebuchet MS"/>
                <a:ea typeface="Trebuchet MS"/>
                <a:cs typeface="Trebuchet MS"/>
                <a:sym typeface="Trebuchet MS"/>
              </a:rPr>
              <a:t>Updated the Average Velocity(Slide No:48)</a:t>
            </a:r>
            <a:endParaRPr>
              <a:solidFill>
                <a:srgbClr val="BF9000"/>
              </a:solidFill>
              <a:latin typeface="Trebuchet MS"/>
              <a:ea typeface="Trebuchet MS"/>
              <a:cs typeface="Trebuchet MS"/>
              <a:sym typeface="Trebuchet MS"/>
            </a:endParaRPr>
          </a:p>
        </p:txBody>
      </p:sp>
      <p:sp>
        <p:nvSpPr>
          <p:cNvPr id="460" name="Google Shape;460;p49"/>
          <p:cNvSpPr/>
          <p:nvPr/>
        </p:nvSpPr>
        <p:spPr>
          <a:xfrm>
            <a:off x="972675" y="486100"/>
            <a:ext cx="73734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2900">
                <a:solidFill>
                  <a:srgbClr val="7F6000"/>
                </a:solidFill>
                <a:latin typeface="Nunito ExtraBold"/>
                <a:ea typeface="Nunito ExtraBold"/>
                <a:cs typeface="Nunito ExtraBold"/>
                <a:sym typeface="Nunito ExtraBold"/>
              </a:rPr>
              <a:t>IMPROVEMENT FROM PROF FEEDBACK</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50"/>
          <p:cNvPicPr preferRelativeResize="0"/>
          <p:nvPr/>
        </p:nvPicPr>
        <p:blipFill rotWithShape="1">
          <a:blip r:embed="rId3">
            <a:alphaModFix/>
          </a:blip>
          <a:srcRect b="0" l="0" r="0" t="0"/>
          <a:stretch/>
        </p:blipFill>
        <p:spPr>
          <a:xfrm>
            <a:off x="2870237" y="1283940"/>
            <a:ext cx="3403525" cy="3403525"/>
          </a:xfrm>
          <a:prstGeom prst="rect">
            <a:avLst/>
          </a:prstGeom>
          <a:noFill/>
          <a:ln>
            <a:noFill/>
          </a:ln>
        </p:spPr>
      </p:pic>
      <p:sp>
        <p:nvSpPr>
          <p:cNvPr id="466" name="Google Shape;466;p50"/>
          <p:cNvSpPr/>
          <p:nvPr/>
        </p:nvSpPr>
        <p:spPr>
          <a:xfrm>
            <a:off x="2419700" y="638199"/>
            <a:ext cx="4430136" cy="684415"/>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7F6000"/>
                </a:solidFill>
                <a:latin typeface="Nunito ExtraBold"/>
                <a:ea typeface="Nunito ExtraBold"/>
                <a:cs typeface="Nunito ExtraBold"/>
                <a:sym typeface="Nunito ExtraBold"/>
              </a:rPr>
              <a:t>BACKLOG</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graphicFrame>
        <p:nvGraphicFramePr>
          <p:cNvPr id="471" name="Google Shape;471;p51"/>
          <p:cNvGraphicFramePr/>
          <p:nvPr/>
        </p:nvGraphicFramePr>
        <p:xfrm>
          <a:off x="363201" y="1210300"/>
          <a:ext cx="3000000" cy="3000000"/>
        </p:xfrm>
        <a:graphic>
          <a:graphicData uri="http://schemas.openxmlformats.org/drawingml/2006/table">
            <a:tbl>
              <a:tblPr bandRow="1" firstRow="1">
                <a:noFill/>
                <a:tableStyleId>{50604D1D-6F0A-488B-A5A8-69C67E819A3F}</a:tableStyleId>
              </a:tblPr>
              <a:tblGrid>
                <a:gridCol w="469875"/>
                <a:gridCol w="6381250"/>
                <a:gridCol w="568900"/>
                <a:gridCol w="574375"/>
                <a:gridCol w="510475"/>
              </a:tblGrid>
              <a:tr h="189775">
                <a:tc>
                  <a:txBody>
                    <a:bodyPr/>
                    <a:lstStyle/>
                    <a:p>
                      <a:pPr indent="0" lvl="0" marL="0" marR="0" rtl="0" algn="ctr">
                        <a:lnSpc>
                          <a:spcPct val="100000"/>
                        </a:lnSpc>
                        <a:spcBef>
                          <a:spcPts val="0"/>
                        </a:spcBef>
                        <a:spcAft>
                          <a:spcPts val="0"/>
                        </a:spcAft>
                        <a:buNone/>
                      </a:pPr>
                      <a:r>
                        <a:rPr lang="en" sz="700">
                          <a:solidFill>
                            <a:srgbClr val="FFFFFF"/>
                          </a:solidFill>
                          <a:latin typeface="Trebuchet MS"/>
                          <a:ea typeface="Trebuchet MS"/>
                          <a:cs typeface="Trebuchet MS"/>
                          <a:sym typeface="Trebuchet MS"/>
                        </a:rPr>
                        <a:t>KEY</a:t>
                      </a:r>
                      <a:endParaRPr sz="700"/>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SUMMARY</a:t>
                      </a:r>
                      <a:endParaRPr sz="7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None/>
                      </a:pPr>
                      <a:r>
                        <a:rPr lang="en" sz="700">
                          <a:solidFill>
                            <a:srgbClr val="FFFFFF"/>
                          </a:solidFill>
                          <a:latin typeface="Trebuchet MS"/>
                          <a:ea typeface="Trebuchet MS"/>
                          <a:cs typeface="Trebuchet MS"/>
                          <a:sym typeface="Trebuchet MS"/>
                        </a:rPr>
                        <a:t>PRIORITY</a:t>
                      </a:r>
                      <a:endParaRPr sz="7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SPRINT</a:t>
                      </a:r>
                      <a:endParaRPr sz="7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STATUS</a:t>
                      </a:r>
                      <a:endParaRPr sz="7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solidFill>
                      <a:srgbClr val="9E7C38"/>
                    </a:solidFill>
                  </a:tcPr>
                </a:tc>
              </a:tr>
              <a:tr h="208475">
                <a:tc>
                  <a:txBody>
                    <a:bodyPr/>
                    <a:lstStyle/>
                    <a:p>
                      <a:pPr indent="0" lvl="0" marL="0" marR="0" rtl="0" algn="ctr">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SQD 62</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Working on Deploying and building the AWS Resource for Squander</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T cap="flat" cmpd="sng" w="12700">
                      <a:solidFill>
                        <a:srgbClr val="DBC69B"/>
                      </a:solidFill>
                      <a:prstDash val="solid"/>
                      <a:round/>
                      <a:headEnd len="sm" w="sm" type="none"/>
                      <a:tailEnd len="sm" w="sm" type="none"/>
                    </a:lnT>
                  </a:tcP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Medium</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marR="0" rtl="0" algn="ctr">
                        <a:lnSpc>
                          <a:spcPct val="100000"/>
                        </a:lnSpc>
                        <a:spcBef>
                          <a:spcPts val="0"/>
                        </a:spcBef>
                        <a:spcAft>
                          <a:spcPts val="0"/>
                        </a:spcAft>
                        <a:buNone/>
                      </a:pPr>
                      <a:r>
                        <a:rPr lang="en" sz="700">
                          <a:solidFill>
                            <a:srgbClr val="BF9000"/>
                          </a:solidFill>
                          <a:latin typeface="Trebuchet MS"/>
                          <a:ea typeface="Trebuchet MS"/>
                          <a:cs typeface="Trebuchet MS"/>
                          <a:sym typeface="Trebuchet MS"/>
                        </a:rPr>
                        <a:t>Sprint 8</a:t>
                      </a:r>
                      <a:endParaRPr sz="700">
                        <a:solidFill>
                          <a:srgbClr val="BF9000"/>
                        </a:solidFill>
                        <a:latin typeface="Trebuchet MS"/>
                        <a:ea typeface="Trebuchet MS"/>
                        <a:cs typeface="Trebuchet MS"/>
                        <a:sym typeface="Trebuchet MS"/>
                      </a:endParaRPr>
                    </a:p>
                  </a:txBody>
                  <a:tcPr marT="91425" marB="91425" marR="91425" marL="91425" anchor="ctr">
                    <a:solidFill>
                      <a:schemeClr val="accent3">
                        <a:alpha val="20000"/>
                      </a:schemeClr>
                    </a:solidFill>
                  </a:tcPr>
                </a:tc>
                <a:tc>
                  <a:txBody>
                    <a:bodyPr/>
                    <a:lstStyle/>
                    <a:p>
                      <a:pPr indent="0" lvl="0" marL="0" marR="0" rtl="0" algn="ctr">
                        <a:lnSpc>
                          <a:spcPct val="100000"/>
                        </a:lnSpc>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solidFill>
                      <a:schemeClr val="accent3">
                        <a:alpha val="20000"/>
                      </a:schemeClr>
                    </a:solidFill>
                  </a:tcPr>
                </a:tc>
              </a:tr>
              <a:tr h="166875">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73</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As an engineer, John wants to schedule the pickup with the company so that he can be assured that his trash will be picked up. </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High</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 8</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r h="100000">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76</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As a retiree, David wants to know his recycling statistics so that he can understand his activities with the app</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High</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 8</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r h="114125">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81</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As a retiree, David wants to view team information so that he could provide extended feedbacks.</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Medium</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 8</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r h="114125">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65</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As a homeowner, Mark wants to view details of the recycling location so that he can have a conversation with the company with any queries and know all the details of the working hour</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High</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Sprint6, Sprint 7</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r h="114125">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72</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As a homeowner, Mark wants to know about the Frequently Ask Question screen so that he can get answers to some of the commonly ask question.</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High</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 7</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r h="333850">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74</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As a mechanic, Simon wants to create his own account(User Profile) on Squander so that he can save his personal information like address, phone number, etc into the app for later use</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High</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 7</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r h="114125">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64</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As a retiree, David wants to Automatically load locations so that he can have a better user experience and easy to use application.</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High</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 6</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r h="114125">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67</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As an engineer, John wants to view multiple recycling locations so that he can choose to navigate to one most accessible</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High</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 6</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r h="114125">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71</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As a mechanic, Simon wants to support a map view so that he can plan his route more intuitively</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Medium</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 6</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bl>
          </a:graphicData>
        </a:graphic>
      </p:graphicFrame>
      <p:sp>
        <p:nvSpPr>
          <p:cNvPr id="472" name="Google Shape;472;p51"/>
          <p:cNvSpPr/>
          <p:nvPr/>
        </p:nvSpPr>
        <p:spPr>
          <a:xfrm>
            <a:off x="2096850" y="428025"/>
            <a:ext cx="4424400" cy="5451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7F6000"/>
                </a:solidFill>
                <a:latin typeface="Nunito ExtraBold"/>
                <a:ea typeface="Nunito ExtraBold"/>
                <a:cs typeface="Nunito ExtraBold"/>
                <a:sym typeface="Nunito ExtraBold"/>
              </a:rPr>
              <a:t>PRODUCT BACKLOG</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16"/>
          <p:cNvPicPr preferRelativeResize="0"/>
          <p:nvPr/>
        </p:nvPicPr>
        <p:blipFill rotWithShape="1">
          <a:blip r:embed="rId3">
            <a:alphaModFix/>
          </a:blip>
          <a:srcRect b="0" l="0" r="0" t="0"/>
          <a:stretch/>
        </p:blipFill>
        <p:spPr>
          <a:xfrm>
            <a:off x="925425" y="651899"/>
            <a:ext cx="7384176" cy="4155250"/>
          </a:xfrm>
          <a:prstGeom prst="rect">
            <a:avLst/>
          </a:prstGeom>
          <a:noFill/>
          <a:ln cap="flat" cmpd="sng" w="9525">
            <a:solidFill>
              <a:srgbClr val="7D5F02"/>
            </a:solidFill>
            <a:prstDash val="solid"/>
            <a:round/>
            <a:headEnd len="sm" w="sm" type="none"/>
            <a:tailEnd len="sm" w="sm" type="none"/>
          </a:ln>
        </p:spPr>
      </p:pic>
      <p:sp>
        <p:nvSpPr>
          <p:cNvPr id="196" name="Google Shape;196;p16"/>
          <p:cNvSpPr/>
          <p:nvPr/>
        </p:nvSpPr>
        <p:spPr>
          <a:xfrm>
            <a:off x="1622275" y="342675"/>
            <a:ext cx="60396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7F6000"/>
                </a:solidFill>
                <a:latin typeface="Nunito ExtraBold"/>
                <a:ea typeface="Nunito ExtraBold"/>
                <a:cs typeface="Nunito ExtraBold"/>
                <a:sym typeface="Nunito ExtraBold"/>
              </a:rPr>
              <a:t>PROJECT OVERVIEW</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graphicFrame>
        <p:nvGraphicFramePr>
          <p:cNvPr id="477" name="Google Shape;477;p52"/>
          <p:cNvGraphicFramePr/>
          <p:nvPr/>
        </p:nvGraphicFramePr>
        <p:xfrm>
          <a:off x="363201" y="1362700"/>
          <a:ext cx="3000000" cy="3000000"/>
        </p:xfrm>
        <a:graphic>
          <a:graphicData uri="http://schemas.openxmlformats.org/drawingml/2006/table">
            <a:tbl>
              <a:tblPr bandRow="1" firstRow="1">
                <a:noFill/>
                <a:tableStyleId>{50604D1D-6F0A-488B-A5A8-69C67E819A3F}</a:tableStyleId>
              </a:tblPr>
              <a:tblGrid>
                <a:gridCol w="469875"/>
                <a:gridCol w="6381250"/>
                <a:gridCol w="568900"/>
                <a:gridCol w="574375"/>
                <a:gridCol w="510475"/>
              </a:tblGrid>
              <a:tr h="189775">
                <a:tc>
                  <a:txBody>
                    <a:bodyPr/>
                    <a:lstStyle/>
                    <a:p>
                      <a:pPr indent="0" lvl="0" marL="0" marR="0" rtl="0" algn="ctr">
                        <a:lnSpc>
                          <a:spcPct val="100000"/>
                        </a:lnSpc>
                        <a:spcBef>
                          <a:spcPts val="0"/>
                        </a:spcBef>
                        <a:spcAft>
                          <a:spcPts val="0"/>
                        </a:spcAft>
                        <a:buNone/>
                      </a:pPr>
                      <a:r>
                        <a:rPr lang="en" sz="700">
                          <a:solidFill>
                            <a:srgbClr val="FFFFFF"/>
                          </a:solidFill>
                          <a:latin typeface="Trebuchet MS"/>
                          <a:ea typeface="Trebuchet MS"/>
                          <a:cs typeface="Trebuchet MS"/>
                          <a:sym typeface="Trebuchet MS"/>
                        </a:rPr>
                        <a:t>KEY</a:t>
                      </a:r>
                      <a:endParaRPr sz="700"/>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SUMMARY</a:t>
                      </a:r>
                      <a:endParaRPr sz="7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None/>
                      </a:pPr>
                      <a:r>
                        <a:rPr lang="en" sz="700">
                          <a:solidFill>
                            <a:srgbClr val="FFFFFF"/>
                          </a:solidFill>
                          <a:latin typeface="Trebuchet MS"/>
                          <a:ea typeface="Trebuchet MS"/>
                          <a:cs typeface="Trebuchet MS"/>
                          <a:sym typeface="Trebuchet MS"/>
                        </a:rPr>
                        <a:t>PRIORITY</a:t>
                      </a:r>
                      <a:endParaRPr sz="7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SPRINT</a:t>
                      </a:r>
                      <a:endParaRPr sz="7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STATUS</a:t>
                      </a:r>
                      <a:endParaRPr sz="7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chemeClr val="accent3"/>
                      </a:solidFill>
                      <a:prstDash val="solid"/>
                      <a:round/>
                      <a:headEnd len="sm" w="sm" type="none"/>
                      <a:tailEnd len="sm" w="sm" type="none"/>
                    </a:lnB>
                    <a:solidFill>
                      <a:srgbClr val="9E7C38"/>
                    </a:solidFill>
                  </a:tcPr>
                </a:tc>
              </a:tr>
              <a:tr h="208475">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52</a:t>
                      </a:r>
                      <a:endParaRPr sz="700">
                        <a:solidFill>
                          <a:srgbClr val="BF9000"/>
                        </a:solidFill>
                        <a:latin typeface="Trebuchet MS"/>
                        <a:ea typeface="Trebuchet MS"/>
                        <a:cs typeface="Trebuchet MS"/>
                        <a:sym typeface="Trebuchet MS"/>
                      </a:endParaRPr>
                    </a:p>
                  </a:txBody>
                  <a:tcPr marT="91425" marB="91425" marR="91425" marL="91425" anchor="ctr">
                    <a:lnL cap="flat" cmpd="sng" w="12700">
                      <a:solidFill>
                        <a:schemeClr val="accent3"/>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25400">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As a mechanic, Simon wants the Squander Service to be available throughout USA</a:t>
                      </a:r>
                      <a:endParaRPr sz="700">
                        <a:solidFill>
                          <a:srgbClr val="BF9000"/>
                        </a:solidFill>
                        <a:latin typeface="Trebuchet MS"/>
                        <a:ea typeface="Trebuchet MS"/>
                        <a:cs typeface="Trebuchet MS"/>
                        <a:sym typeface="Trebuchet MS"/>
                      </a:endParaRPr>
                    </a:p>
                  </a:txBody>
                  <a:tcPr marT="91425" marB="91425" marR="91425" marL="91425" anchor="ctr">
                    <a:lnL cap="flat" cmpd="sng" w="12700">
                      <a:solidFill>
                        <a:schemeClr val="accent3"/>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254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High</a:t>
                      </a:r>
                      <a:endParaRPr sz="700">
                        <a:solidFill>
                          <a:srgbClr val="BF9000"/>
                        </a:solidFill>
                        <a:latin typeface="Trebuchet MS"/>
                        <a:ea typeface="Trebuchet MS"/>
                        <a:cs typeface="Trebuchet MS"/>
                        <a:sym typeface="Trebuchet MS"/>
                      </a:endParaRPr>
                    </a:p>
                  </a:txBody>
                  <a:tcPr marT="91425" marB="91425" marR="91425" marL="91425" anchor="ctr">
                    <a:lnL cap="flat" cmpd="sng" w="12700">
                      <a:solidFill>
                        <a:schemeClr val="accent3"/>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254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 5</a:t>
                      </a:r>
                      <a:endParaRPr sz="700">
                        <a:solidFill>
                          <a:srgbClr val="BF9000"/>
                        </a:solidFill>
                        <a:latin typeface="Trebuchet MS"/>
                        <a:ea typeface="Trebuchet MS"/>
                        <a:cs typeface="Trebuchet MS"/>
                        <a:sym typeface="Trebuchet MS"/>
                      </a:endParaRPr>
                    </a:p>
                  </a:txBody>
                  <a:tcPr marT="91425" marB="91425" marR="91425" marL="91425" anchor="ctr">
                    <a:lnL cap="flat" cmpd="sng" w="12700">
                      <a:solidFill>
                        <a:schemeClr val="accent3"/>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2540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lnL cap="flat" cmpd="sng" w="12700">
                      <a:solidFill>
                        <a:schemeClr val="accent3"/>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25400">
                      <a:solidFill>
                        <a:schemeClr val="accent3"/>
                      </a:solidFill>
                      <a:prstDash val="solid"/>
                      <a:round/>
                      <a:headEnd len="sm" w="sm" type="none"/>
                      <a:tailEnd len="sm" w="sm" type="none"/>
                    </a:lnB>
                  </a:tcPr>
                </a:tc>
              </a:tr>
              <a:tr h="208475">
                <a:tc>
                  <a:txBody>
                    <a:bodyPr/>
                    <a:lstStyle/>
                    <a:p>
                      <a:pPr indent="0" lvl="0" marL="0" marR="0" rtl="0" algn="ctr">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SQD 53</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25400">
                      <a:solidFill>
                        <a:schemeClr val="accent3"/>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As a retiree, David wants to have the Squander app team contact information</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T cap="flat" cmpd="sng" w="25400">
                      <a:solidFill>
                        <a:schemeClr val="accent3"/>
                      </a:solidFill>
                      <a:prstDash val="solid"/>
                      <a:round/>
                      <a:headEnd len="sm" w="sm" type="none"/>
                      <a:tailEnd len="sm" w="sm" type="none"/>
                    </a:lnT>
                  </a:tcP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Medium</a:t>
                      </a:r>
                      <a:endParaRPr sz="700">
                        <a:solidFill>
                          <a:srgbClr val="BF9000"/>
                        </a:solidFill>
                        <a:latin typeface="Trebuchet MS"/>
                        <a:ea typeface="Trebuchet MS"/>
                        <a:cs typeface="Trebuchet MS"/>
                        <a:sym typeface="Trebuchet MS"/>
                      </a:endParaRPr>
                    </a:p>
                  </a:txBody>
                  <a:tcPr marT="91425" marB="91425" marR="91425" marL="91425" anchor="ctr">
                    <a:lnT cap="flat" cmpd="sng" w="25400">
                      <a:solidFill>
                        <a:schemeClr val="accent3"/>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lang="en" sz="700">
                          <a:solidFill>
                            <a:srgbClr val="BF9000"/>
                          </a:solidFill>
                          <a:latin typeface="Trebuchet MS"/>
                          <a:ea typeface="Trebuchet MS"/>
                          <a:cs typeface="Trebuchet MS"/>
                          <a:sym typeface="Trebuchet MS"/>
                        </a:rPr>
                        <a:t>Sprint 5</a:t>
                      </a:r>
                      <a:endParaRPr sz="700">
                        <a:solidFill>
                          <a:srgbClr val="BF9000"/>
                        </a:solidFill>
                        <a:latin typeface="Trebuchet MS"/>
                        <a:ea typeface="Trebuchet MS"/>
                        <a:cs typeface="Trebuchet MS"/>
                        <a:sym typeface="Trebuchet MS"/>
                      </a:endParaRPr>
                    </a:p>
                  </a:txBody>
                  <a:tcPr marT="91425" marB="91425" marR="91425" marL="91425" anchor="ctr">
                    <a:lnT cap="flat" cmpd="sng" w="25400">
                      <a:solidFill>
                        <a:schemeClr val="accent3"/>
                      </a:solidFill>
                      <a:prstDash val="solid"/>
                      <a:round/>
                      <a:headEnd len="sm" w="sm" type="none"/>
                      <a:tailEnd len="sm" w="sm" type="none"/>
                    </a:lnT>
                    <a:solidFill>
                      <a:schemeClr val="accent3">
                        <a:alpha val="20000"/>
                      </a:schemeClr>
                    </a:solidFill>
                  </a:tcPr>
                </a:tc>
                <a:tc>
                  <a:txBody>
                    <a:bodyPr/>
                    <a:lstStyle/>
                    <a:p>
                      <a:pPr indent="0" lvl="0" marL="0" marR="0" rtl="0" algn="ctr">
                        <a:lnSpc>
                          <a:spcPct val="100000"/>
                        </a:lnSpc>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lnT cap="flat" cmpd="sng" w="25400">
                      <a:solidFill>
                        <a:schemeClr val="accent3"/>
                      </a:solidFill>
                      <a:prstDash val="solid"/>
                      <a:round/>
                      <a:headEnd len="sm" w="sm" type="none"/>
                      <a:tailEnd len="sm" w="sm" type="none"/>
                    </a:lnT>
                    <a:solidFill>
                      <a:schemeClr val="accent3">
                        <a:alpha val="20000"/>
                      </a:schemeClr>
                    </a:solidFill>
                  </a:tcPr>
                </a:tc>
              </a:tr>
              <a:tr h="133650">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37</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As a party host, Jill wants to know the stats of the application and the amount of waste that is generated</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Medium</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 4</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r h="166875">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46</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As an mechanic, Simon wants the information about the list of waste items that can be recycled</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High</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 4</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r h="100000">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47</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As a homeowner, Mark wants to upload the garbage image to check how many items can be picked up</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High</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 4</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r h="114125">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22</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As a mechanic, Simon wants to capture an image of the garbage created by household </a:t>
                      </a:r>
                      <a:r>
                        <a:rPr lang="en" sz="700">
                          <a:solidFill>
                            <a:srgbClr val="BF9000"/>
                          </a:solidFill>
                          <a:latin typeface="Trebuchet MS"/>
                          <a:ea typeface="Trebuchet MS"/>
                          <a:cs typeface="Trebuchet MS"/>
                          <a:sym typeface="Trebuchet MS"/>
                        </a:rPr>
                        <a:t>waste</a:t>
                      </a:r>
                      <a:r>
                        <a:rPr lang="en" sz="700">
                          <a:solidFill>
                            <a:srgbClr val="BF9000"/>
                          </a:solidFill>
                          <a:latin typeface="Trebuchet MS"/>
                          <a:ea typeface="Trebuchet MS"/>
                          <a:cs typeface="Trebuchet MS"/>
                          <a:sym typeface="Trebuchet MS"/>
                        </a:rPr>
                        <a:t> so that Squander App can tell me which items can be recycled</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Medium</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 3</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r h="114125">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65</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As a homeowner, Mark wants to upload the garbage image so that he can find recycling </a:t>
                      </a:r>
                      <a:r>
                        <a:rPr lang="en" sz="700">
                          <a:solidFill>
                            <a:srgbClr val="BF9000"/>
                          </a:solidFill>
                          <a:latin typeface="Trebuchet MS"/>
                          <a:ea typeface="Trebuchet MS"/>
                          <a:cs typeface="Trebuchet MS"/>
                          <a:sym typeface="Trebuchet MS"/>
                        </a:rPr>
                        <a:t>locations</a:t>
                      </a:r>
                      <a:r>
                        <a:rPr lang="en" sz="700">
                          <a:solidFill>
                            <a:srgbClr val="BF9000"/>
                          </a:solidFill>
                          <a:latin typeface="Trebuchet MS"/>
                          <a:ea typeface="Trebuchet MS"/>
                          <a:cs typeface="Trebuchet MS"/>
                          <a:sym typeface="Trebuchet MS"/>
                        </a:rPr>
                        <a:t> for construction leftover</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High</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 3</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bl>
          </a:graphicData>
        </a:graphic>
      </p:graphicFrame>
      <p:sp>
        <p:nvSpPr>
          <p:cNvPr id="478" name="Google Shape;478;p52"/>
          <p:cNvSpPr/>
          <p:nvPr/>
        </p:nvSpPr>
        <p:spPr>
          <a:xfrm>
            <a:off x="1821150" y="409325"/>
            <a:ext cx="6157200" cy="5451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7F6000"/>
                </a:solidFill>
                <a:latin typeface="Nunito ExtraBold"/>
                <a:ea typeface="Nunito ExtraBold"/>
                <a:cs typeface="Nunito ExtraBold"/>
                <a:sym typeface="Nunito ExtraBold"/>
              </a:rPr>
              <a:t>PRODUCT BACKLOG </a:t>
            </a:r>
            <a:r>
              <a:rPr lang="en" sz="2800">
                <a:solidFill>
                  <a:srgbClr val="7F6000"/>
                </a:solidFill>
                <a:latin typeface="Nunito ExtraBold"/>
                <a:ea typeface="Nunito ExtraBold"/>
                <a:cs typeface="Nunito ExtraBold"/>
                <a:sym typeface="Nunito ExtraBold"/>
              </a:rPr>
              <a:t>(Continued)</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graphicFrame>
        <p:nvGraphicFramePr>
          <p:cNvPr id="483" name="Google Shape;483;p53"/>
          <p:cNvGraphicFramePr/>
          <p:nvPr/>
        </p:nvGraphicFramePr>
        <p:xfrm>
          <a:off x="284200" y="980225"/>
          <a:ext cx="3000000" cy="3000000"/>
        </p:xfrm>
        <a:graphic>
          <a:graphicData uri="http://schemas.openxmlformats.org/drawingml/2006/table">
            <a:tbl>
              <a:tblPr>
                <a:noFill/>
                <a:tableStyleId>{4992B598-C1B1-4235-8E88-6147754A64B0}</a:tableStyleId>
              </a:tblPr>
              <a:tblGrid>
                <a:gridCol w="8538400"/>
              </a:tblGrid>
              <a:tr h="400900">
                <a:tc>
                  <a:txBody>
                    <a:bodyPr/>
                    <a:lstStyle/>
                    <a:p>
                      <a:pPr indent="0" lvl="0" marL="0" rtl="0" algn="ctr">
                        <a:spcBef>
                          <a:spcPts val="0"/>
                        </a:spcBef>
                        <a:spcAft>
                          <a:spcPts val="0"/>
                        </a:spcAft>
                        <a:buNone/>
                      </a:pPr>
                      <a:r>
                        <a:rPr b="1" lang="en">
                          <a:solidFill>
                            <a:srgbClr val="835C3C"/>
                          </a:solidFill>
                          <a:latin typeface="Trebuchet MS"/>
                          <a:ea typeface="Trebuchet MS"/>
                          <a:cs typeface="Trebuchet MS"/>
                          <a:sym typeface="Trebuchet MS"/>
                        </a:rPr>
                        <a:t>SPRINT 8 (12/1 - 12/20)</a:t>
                      </a:r>
                      <a:endParaRPr b="1">
                        <a:solidFill>
                          <a:srgbClr val="835C3C"/>
                        </a:solidFill>
                        <a:latin typeface="Trebuchet MS"/>
                        <a:ea typeface="Trebuchet MS"/>
                        <a:cs typeface="Trebuchet MS"/>
                        <a:sym typeface="Trebuchet MS"/>
                      </a:endParaRPr>
                    </a:p>
                  </a:txBody>
                  <a:tcPr marT="91425" marB="91425" marR="91425" marL="91425">
                    <a:lnL cap="flat" cmpd="sng" w="9525">
                      <a:solidFill>
                        <a:srgbClr val="9E7C38"/>
                      </a:solidFill>
                      <a:prstDash val="solid"/>
                      <a:round/>
                      <a:headEnd len="sm" w="sm" type="none"/>
                      <a:tailEnd len="sm" w="sm" type="none"/>
                    </a:lnL>
                    <a:lnR cap="flat" cmpd="sng" w="9525">
                      <a:solidFill>
                        <a:srgbClr val="9E7C38"/>
                      </a:solidFill>
                      <a:prstDash val="solid"/>
                      <a:round/>
                      <a:headEnd len="sm" w="sm" type="none"/>
                      <a:tailEnd len="sm" w="sm" type="none"/>
                    </a:lnR>
                    <a:lnT cap="flat" cmpd="sng" w="9525">
                      <a:solidFill>
                        <a:srgbClr val="9E7C38"/>
                      </a:solidFill>
                      <a:prstDash val="solid"/>
                      <a:round/>
                      <a:headEnd len="sm" w="sm" type="none"/>
                      <a:tailEnd len="sm" w="sm" type="none"/>
                    </a:lnT>
                    <a:lnB cap="flat" cmpd="sng" w="9525">
                      <a:solidFill>
                        <a:srgbClr val="9E7C38"/>
                      </a:solidFill>
                      <a:prstDash val="solid"/>
                      <a:round/>
                      <a:headEnd len="sm" w="sm" type="none"/>
                      <a:tailEnd len="sm" w="sm" type="none"/>
                    </a:lnB>
                  </a:tcPr>
                </a:tc>
              </a:tr>
            </a:tbl>
          </a:graphicData>
        </a:graphic>
      </p:graphicFrame>
      <p:graphicFrame>
        <p:nvGraphicFramePr>
          <p:cNvPr id="484" name="Google Shape;484;p53"/>
          <p:cNvGraphicFramePr/>
          <p:nvPr/>
        </p:nvGraphicFramePr>
        <p:xfrm>
          <a:off x="284201" y="1381125"/>
          <a:ext cx="3000000" cy="3000000"/>
        </p:xfrm>
        <a:graphic>
          <a:graphicData uri="http://schemas.openxmlformats.org/drawingml/2006/table">
            <a:tbl>
              <a:tblPr bandRow="1" firstRow="1">
                <a:noFill/>
                <a:tableStyleId>{62438EC6-416F-47B4-A39D-E3E0EE4D41F9}</a:tableStyleId>
              </a:tblPr>
              <a:tblGrid>
                <a:gridCol w="534950"/>
                <a:gridCol w="6826700"/>
                <a:gridCol w="619625"/>
                <a:gridCol w="557125"/>
              </a:tblGrid>
              <a:tr h="319025">
                <a:tc>
                  <a:txBody>
                    <a:bodyPr/>
                    <a:lstStyle/>
                    <a:p>
                      <a:pPr indent="0" lvl="0" marL="0" marR="0" rtl="0" algn="ctr">
                        <a:lnSpc>
                          <a:spcPct val="100000"/>
                        </a:lnSpc>
                        <a:spcBef>
                          <a:spcPts val="0"/>
                        </a:spcBef>
                        <a:spcAft>
                          <a:spcPts val="0"/>
                        </a:spcAft>
                        <a:buNone/>
                      </a:pPr>
                      <a:r>
                        <a:rPr lang="en" sz="700">
                          <a:solidFill>
                            <a:srgbClr val="FFFFFF"/>
                          </a:solidFill>
                          <a:latin typeface="Trebuchet MS"/>
                          <a:ea typeface="Trebuchet MS"/>
                          <a:cs typeface="Trebuchet MS"/>
                          <a:sym typeface="Trebuchet MS"/>
                        </a:rPr>
                        <a:t>KEY</a:t>
                      </a:r>
                      <a:endParaRPr sz="700"/>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SUMMARY</a:t>
                      </a:r>
                      <a:endParaRPr sz="7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solidFill>
                      <a:srgbClr val="9E7C38"/>
                    </a:solidFill>
                  </a:tcPr>
                </a:tc>
                <a:tc>
                  <a:txBody>
                    <a:bodyPr/>
                    <a:lstStyle/>
                    <a:p>
                      <a:pPr indent="0" lvl="0" marL="0" marR="0" rtl="0" algn="ctr">
                        <a:lnSpc>
                          <a:spcPct val="100000"/>
                        </a:lnSpc>
                        <a:spcBef>
                          <a:spcPts val="0"/>
                        </a:spcBef>
                        <a:spcAft>
                          <a:spcPts val="0"/>
                        </a:spcAft>
                        <a:buNone/>
                      </a:pPr>
                      <a:r>
                        <a:rPr lang="en" sz="700">
                          <a:solidFill>
                            <a:srgbClr val="FFFFFF"/>
                          </a:solidFill>
                          <a:latin typeface="Trebuchet MS"/>
                          <a:ea typeface="Trebuchet MS"/>
                          <a:cs typeface="Trebuchet MS"/>
                          <a:sym typeface="Trebuchet MS"/>
                        </a:rPr>
                        <a:t>PRIORITY</a:t>
                      </a:r>
                      <a:endParaRPr sz="7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STATUS</a:t>
                      </a:r>
                      <a:endParaRPr sz="7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solidFill>
                      <a:srgbClr val="9E7C38"/>
                    </a:solidFill>
                  </a:tcPr>
                </a:tc>
              </a:tr>
              <a:tr h="142425">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SQD 73</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As an engineer, John wants to schedule the pickup with the company so that he can be assured that his trash will be picked up.</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High</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6AA84F"/>
                        </a:solidFill>
                        <a:latin typeface="Trebuchet MS"/>
                        <a:ea typeface="Trebuchet MS"/>
                        <a:cs typeface="Trebuchet MS"/>
                        <a:sym typeface="Trebuchet MS"/>
                      </a:endParaRPr>
                    </a:p>
                  </a:txBody>
                  <a:tcPr marT="91425" marB="91425" marR="91425" marL="91425" anchor="ctr"/>
                </a:tc>
              </a:tr>
              <a:tr h="226700">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SQD 76</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As a retiree, David wants to know his recycling statistics so that he can understand his activities with the app</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High</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6AA84F"/>
                        </a:solidFill>
                        <a:latin typeface="Trebuchet MS"/>
                        <a:ea typeface="Trebuchet MS"/>
                        <a:cs typeface="Trebuchet MS"/>
                        <a:sym typeface="Trebuchet MS"/>
                      </a:endParaRPr>
                    </a:p>
                  </a:txBody>
                  <a:tcPr marT="91425" marB="91425" marR="91425" marL="91425" anchor="ctr"/>
                </a:tc>
              </a:tr>
              <a:tr h="205575">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SQD 81</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As a retiree, David wants to view team information so that he could provide extended feedbacks.</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Medium</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6AA84F"/>
                        </a:solidFill>
                        <a:latin typeface="Trebuchet MS"/>
                        <a:ea typeface="Trebuchet MS"/>
                        <a:cs typeface="Trebuchet MS"/>
                        <a:sym typeface="Trebuchet MS"/>
                      </a:endParaRPr>
                    </a:p>
                  </a:txBody>
                  <a:tcPr marT="91425" marB="91425" marR="91425" marL="91425" anchor="ctr"/>
                </a:tc>
              </a:tr>
              <a:tr h="205575">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SQD 62</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Working on Deploying and building the AWS Resource for Squander</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Low</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r h="249600">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SQD 124</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Integrated the ML Model to the Squander Application</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High</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6AA84F"/>
                        </a:solidFill>
                        <a:latin typeface="Trebuchet MS"/>
                        <a:ea typeface="Trebuchet MS"/>
                        <a:cs typeface="Trebuchet MS"/>
                        <a:sym typeface="Trebuchet MS"/>
                      </a:endParaRPr>
                    </a:p>
                  </a:txBody>
                  <a:tcPr marT="91425" marB="91425" marR="91425" marL="91425" anchor="ctr"/>
                </a:tc>
              </a:tr>
              <a:tr h="187150">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SQD 125</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Update GitHub and Wiki Page and Technical Paper</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Medium</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r h="160775">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SQD 126</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Create Deliverable 8 Presentation</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Medium</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r h="239900">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SQD 127</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Create Deliverable 8 Pre-Recorded Video and Edit</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Medium</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r h="187125">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SQD 128</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Update Installation Manual and User Manual</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Low</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r h="187125">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SQD 129</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Test Cases for Sprint 8</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Medium</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bl>
          </a:graphicData>
        </a:graphic>
      </p:graphicFrame>
      <p:sp>
        <p:nvSpPr>
          <p:cNvPr id="485" name="Google Shape;485;p53"/>
          <p:cNvSpPr/>
          <p:nvPr/>
        </p:nvSpPr>
        <p:spPr>
          <a:xfrm>
            <a:off x="2316600" y="322375"/>
            <a:ext cx="3842700" cy="5661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7F6000"/>
                </a:solidFill>
                <a:latin typeface="Nunito ExtraBold"/>
                <a:ea typeface="Nunito ExtraBold"/>
                <a:cs typeface="Nunito ExtraBold"/>
                <a:sym typeface="Nunito ExtraBold"/>
              </a:rPr>
              <a:t>SPRINT BACKLOG</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4"/>
          <p:cNvSpPr txBox="1"/>
          <p:nvPr/>
        </p:nvSpPr>
        <p:spPr>
          <a:xfrm>
            <a:off x="7798900" y="1661600"/>
            <a:ext cx="10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aphicFrame>
        <p:nvGraphicFramePr>
          <p:cNvPr id="491" name="Google Shape;491;p54"/>
          <p:cNvGraphicFramePr/>
          <p:nvPr/>
        </p:nvGraphicFramePr>
        <p:xfrm>
          <a:off x="685801" y="1778625"/>
          <a:ext cx="3000000" cy="3000000"/>
        </p:xfrm>
        <a:graphic>
          <a:graphicData uri="http://schemas.openxmlformats.org/drawingml/2006/table">
            <a:tbl>
              <a:tblPr bandRow="1" firstRow="1">
                <a:noFill/>
                <a:tableStyleId>{50604D1D-6F0A-488B-A5A8-69C67E819A3F}</a:tableStyleId>
              </a:tblPr>
              <a:tblGrid>
                <a:gridCol w="590575"/>
                <a:gridCol w="1141400"/>
                <a:gridCol w="1603050"/>
                <a:gridCol w="1752625"/>
                <a:gridCol w="2807200"/>
              </a:tblGrid>
              <a:tr h="750500">
                <a:tc>
                  <a:txBody>
                    <a:bodyPr/>
                    <a:lstStyle/>
                    <a:p>
                      <a:pPr indent="0" lvl="0" marL="0" marR="0" rtl="0" algn="ctr">
                        <a:lnSpc>
                          <a:spcPct val="100000"/>
                        </a:lnSpc>
                        <a:spcBef>
                          <a:spcPts val="0"/>
                        </a:spcBef>
                        <a:spcAft>
                          <a:spcPts val="0"/>
                        </a:spcAft>
                        <a:buNone/>
                      </a:pPr>
                      <a:r>
                        <a:rPr b="1" i="0" lang="en" sz="1100" u="none" cap="none" strike="noStrike">
                          <a:solidFill>
                            <a:srgbClr val="FFFFFF"/>
                          </a:solidFill>
                          <a:latin typeface="Trebuchet MS"/>
                          <a:ea typeface="Trebuchet MS"/>
                          <a:cs typeface="Trebuchet MS"/>
                          <a:sym typeface="Trebuchet MS"/>
                        </a:rPr>
                        <a:t>ID</a:t>
                      </a:r>
                      <a:endParaRPr/>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Trebuchet MS"/>
                          <a:ea typeface="Trebuchet MS"/>
                          <a:cs typeface="Trebuchet MS"/>
                          <a:sym typeface="Trebuchet MS"/>
                        </a:rPr>
                        <a:t>AS A</a:t>
                      </a:r>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Trebuchet MS"/>
                          <a:ea typeface="Trebuchet MS"/>
                          <a:cs typeface="Trebuchet MS"/>
                          <a:sym typeface="Trebuchet MS"/>
                        </a:rPr>
                        <a:t>I WANT TO</a:t>
                      </a:r>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Trebuchet MS"/>
                          <a:ea typeface="Trebuchet MS"/>
                          <a:cs typeface="Trebuchet MS"/>
                          <a:sym typeface="Trebuchet MS"/>
                        </a:rPr>
                        <a:t>SO THAT</a:t>
                      </a:r>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Trebuchet MS"/>
                          <a:ea typeface="Trebuchet MS"/>
                          <a:cs typeface="Trebuchet MS"/>
                          <a:sym typeface="Trebuchet MS"/>
                        </a:rPr>
                        <a:t>ACCEPTANCE CRITERIA</a:t>
                      </a:r>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r>
              <a:tr h="507325">
                <a:tc>
                  <a:txBody>
                    <a:bodyPr/>
                    <a:lstStyle/>
                    <a:p>
                      <a:pPr indent="0" lvl="0" marL="0" marR="0" rtl="0" algn="ctr">
                        <a:lnSpc>
                          <a:spcPct val="100000"/>
                        </a:lnSpc>
                        <a:spcBef>
                          <a:spcPts val="0"/>
                        </a:spcBef>
                        <a:spcAft>
                          <a:spcPts val="0"/>
                        </a:spcAft>
                        <a:buClr>
                          <a:srgbClr val="000000"/>
                        </a:buClr>
                        <a:buSzPts val="1000"/>
                        <a:buFont typeface="Arial"/>
                        <a:buNone/>
                      </a:pPr>
                      <a:r>
                        <a:rPr b="0" i="0" lang="en" sz="700" u="none" cap="none" strike="noStrike">
                          <a:solidFill>
                            <a:srgbClr val="BF9000"/>
                          </a:solidFill>
                          <a:latin typeface="Trebuchet MS"/>
                          <a:ea typeface="Trebuchet MS"/>
                          <a:cs typeface="Trebuchet MS"/>
                          <a:sym typeface="Trebuchet MS"/>
                        </a:rPr>
                        <a:t>SQ</a:t>
                      </a:r>
                      <a:r>
                        <a:rPr lang="en" sz="700">
                          <a:solidFill>
                            <a:srgbClr val="BF9000"/>
                          </a:solidFill>
                          <a:latin typeface="Trebuchet MS"/>
                          <a:ea typeface="Trebuchet MS"/>
                          <a:cs typeface="Trebuchet MS"/>
                          <a:sym typeface="Trebuchet MS"/>
                        </a:rPr>
                        <a:t>D</a:t>
                      </a:r>
                      <a:r>
                        <a:rPr b="0" i="0" lang="en" sz="700" u="none" cap="none" strike="noStrike">
                          <a:solidFill>
                            <a:srgbClr val="BF9000"/>
                          </a:solidFill>
                          <a:latin typeface="Trebuchet MS"/>
                          <a:ea typeface="Trebuchet MS"/>
                          <a:cs typeface="Trebuchet MS"/>
                          <a:sym typeface="Trebuchet MS"/>
                        </a:rPr>
                        <a:t> </a:t>
                      </a:r>
                      <a:r>
                        <a:rPr lang="en" sz="700">
                          <a:solidFill>
                            <a:srgbClr val="BF9000"/>
                          </a:solidFill>
                          <a:latin typeface="Trebuchet MS"/>
                          <a:ea typeface="Trebuchet MS"/>
                          <a:cs typeface="Trebuchet MS"/>
                          <a:sym typeface="Trebuchet MS"/>
                        </a:rPr>
                        <a:t>73</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John, engineer</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Request for a pickup</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He could get his trashed picked up</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Given:</a:t>
                      </a:r>
                      <a:r>
                        <a:rPr lang="en" sz="700">
                          <a:solidFill>
                            <a:srgbClr val="BF9000"/>
                          </a:solidFill>
                          <a:latin typeface="Trebuchet MS"/>
                          <a:ea typeface="Trebuchet MS"/>
                          <a:cs typeface="Trebuchet MS"/>
                          <a:sym typeface="Trebuchet MS"/>
                        </a:rPr>
                        <a:t> John chooses to schedule a pickup </a:t>
                      </a:r>
                      <a:r>
                        <a:rPr lang="en" sz="700">
                          <a:solidFill>
                            <a:srgbClr val="BF9000"/>
                          </a:solidFill>
                          <a:latin typeface="Trebuchet MS"/>
                          <a:ea typeface="Trebuchet MS"/>
                          <a:cs typeface="Trebuchet MS"/>
                          <a:sym typeface="Trebuchet MS"/>
                        </a:rPr>
                        <a:t>,</a:t>
                      </a:r>
                      <a:endParaRPr sz="700">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When: request a recycling pickup,</a:t>
                      </a:r>
                      <a:endParaRPr sz="700">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Then: get a promise on his trash pickup scheduled.</a:t>
                      </a:r>
                      <a:endParaRPr sz="700">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r>
              <a:tr h="507325">
                <a:tc>
                  <a:txBody>
                    <a:bodyPr/>
                    <a:lstStyle/>
                    <a:p>
                      <a:pPr indent="0" lvl="0" marL="0" marR="0" rtl="0" algn="ctr">
                        <a:lnSpc>
                          <a:spcPct val="100000"/>
                        </a:lnSpc>
                        <a:spcBef>
                          <a:spcPts val="0"/>
                        </a:spcBef>
                        <a:spcAft>
                          <a:spcPts val="0"/>
                        </a:spcAft>
                        <a:buClr>
                          <a:srgbClr val="000000"/>
                        </a:buClr>
                        <a:buSzPts val="1000"/>
                        <a:buFont typeface="Arial"/>
                        <a:buNone/>
                      </a:pPr>
                      <a:r>
                        <a:rPr b="0" i="0" lang="en" sz="700" u="none" cap="none" strike="noStrike">
                          <a:solidFill>
                            <a:srgbClr val="BF9000"/>
                          </a:solidFill>
                          <a:latin typeface="Trebuchet MS"/>
                          <a:ea typeface="Trebuchet MS"/>
                          <a:cs typeface="Trebuchet MS"/>
                          <a:sym typeface="Trebuchet MS"/>
                        </a:rPr>
                        <a:t>SQD </a:t>
                      </a:r>
                      <a:r>
                        <a:rPr lang="en" sz="700">
                          <a:solidFill>
                            <a:srgbClr val="BF9000"/>
                          </a:solidFill>
                          <a:latin typeface="Trebuchet MS"/>
                          <a:ea typeface="Trebuchet MS"/>
                          <a:cs typeface="Trebuchet MS"/>
                          <a:sym typeface="Trebuchet MS"/>
                        </a:rPr>
                        <a:t>76</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David, retire</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View statistics of recycling</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He can understand his activities with the app </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Given: David like to know his usage statistics</a:t>
                      </a:r>
                      <a:br>
                        <a:rPr lang="en" sz="700">
                          <a:solidFill>
                            <a:srgbClr val="BF9000"/>
                          </a:solidFill>
                          <a:latin typeface="Trebuchet MS"/>
                          <a:ea typeface="Trebuchet MS"/>
                          <a:cs typeface="Trebuchet MS"/>
                          <a:sym typeface="Trebuchet MS"/>
                        </a:rPr>
                      </a:br>
                      <a:r>
                        <a:rPr lang="en" sz="700">
                          <a:solidFill>
                            <a:srgbClr val="BF9000"/>
                          </a:solidFill>
                          <a:latin typeface="Trebuchet MS"/>
                          <a:ea typeface="Trebuchet MS"/>
                          <a:cs typeface="Trebuchet MS"/>
                          <a:sym typeface="Trebuchet MS"/>
                        </a:rPr>
                        <a:t>When: opening the stats page </a:t>
                      </a:r>
                      <a:endParaRPr sz="700">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Then: able to view a representation of his activities.</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r>
              <a:tr h="507325">
                <a:tc>
                  <a:txBody>
                    <a:bodyPr/>
                    <a:lstStyle/>
                    <a:p>
                      <a:pPr indent="0" lvl="0" marL="0" marR="0" rtl="0" algn="ctr">
                        <a:lnSpc>
                          <a:spcPct val="100000"/>
                        </a:lnSpc>
                        <a:spcBef>
                          <a:spcPts val="0"/>
                        </a:spcBef>
                        <a:spcAft>
                          <a:spcPts val="0"/>
                        </a:spcAft>
                        <a:buClr>
                          <a:srgbClr val="000000"/>
                        </a:buClr>
                        <a:buSzPts val="1000"/>
                        <a:buFont typeface="Arial"/>
                        <a:buNone/>
                      </a:pPr>
                      <a:r>
                        <a:rPr b="0" i="0" lang="en" sz="700" u="none" cap="none" strike="noStrike">
                          <a:solidFill>
                            <a:srgbClr val="BF9000"/>
                          </a:solidFill>
                          <a:latin typeface="Trebuchet MS"/>
                          <a:ea typeface="Trebuchet MS"/>
                          <a:cs typeface="Trebuchet MS"/>
                          <a:sym typeface="Trebuchet MS"/>
                        </a:rPr>
                        <a:t>SQD </a:t>
                      </a:r>
                      <a:r>
                        <a:rPr lang="en" sz="700">
                          <a:solidFill>
                            <a:srgbClr val="BF9000"/>
                          </a:solidFill>
                          <a:latin typeface="Trebuchet MS"/>
                          <a:ea typeface="Trebuchet MS"/>
                          <a:cs typeface="Trebuchet MS"/>
                          <a:sym typeface="Trebuchet MS"/>
                        </a:rPr>
                        <a:t>81</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David, retire</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View team information </a:t>
                      </a:r>
                      <a:endParaRPr sz="700">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He could provide extended feedbacks</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Given: David visits the team information</a:t>
                      </a:r>
                      <a:endParaRPr sz="700">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When: he clicks on the contact team, </a:t>
                      </a:r>
                      <a:endParaRPr sz="700">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Then: able to view enough details to provide feedbacks in app.</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r>
            </a:tbl>
          </a:graphicData>
        </a:graphic>
      </p:graphicFrame>
      <p:sp>
        <p:nvSpPr>
          <p:cNvPr id="492" name="Google Shape;492;p54"/>
          <p:cNvSpPr/>
          <p:nvPr/>
        </p:nvSpPr>
        <p:spPr>
          <a:xfrm>
            <a:off x="933475" y="510825"/>
            <a:ext cx="7551900" cy="7491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7F6000"/>
                </a:solidFill>
                <a:latin typeface="Nunito ExtraBold"/>
                <a:ea typeface="Nunito ExtraBold"/>
                <a:cs typeface="Nunito ExtraBold"/>
                <a:sym typeface="Nunito ExtraBold"/>
              </a:rPr>
              <a:t>USER STORIES &amp; ACCEPTANCE CRITERIA </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55"/>
          <p:cNvPicPr preferRelativeResize="0"/>
          <p:nvPr/>
        </p:nvPicPr>
        <p:blipFill rotWithShape="1">
          <a:blip r:embed="rId3">
            <a:alphaModFix/>
          </a:blip>
          <a:srcRect b="0" l="0" r="0" t="0"/>
          <a:stretch/>
        </p:blipFill>
        <p:spPr>
          <a:xfrm>
            <a:off x="1057475" y="806000"/>
            <a:ext cx="6935550" cy="3901250"/>
          </a:xfrm>
          <a:prstGeom prst="rect">
            <a:avLst/>
          </a:prstGeom>
          <a:noFill/>
          <a:ln>
            <a:noFill/>
          </a:ln>
        </p:spPr>
      </p:pic>
      <p:sp>
        <p:nvSpPr>
          <p:cNvPr id="498" name="Google Shape;498;p55"/>
          <p:cNvSpPr/>
          <p:nvPr/>
        </p:nvSpPr>
        <p:spPr>
          <a:xfrm>
            <a:off x="3073250" y="414225"/>
            <a:ext cx="2865000" cy="5508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7F6000"/>
                </a:solidFill>
                <a:latin typeface="Nunito ExtraBold"/>
                <a:ea typeface="Nunito ExtraBold"/>
                <a:cs typeface="Nunito ExtraBold"/>
                <a:sym typeface="Nunito ExtraBold"/>
              </a:rPr>
              <a:t>TEST CASES</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graphicFrame>
        <p:nvGraphicFramePr>
          <p:cNvPr id="503" name="Google Shape;503;p56"/>
          <p:cNvGraphicFramePr/>
          <p:nvPr/>
        </p:nvGraphicFramePr>
        <p:xfrm>
          <a:off x="279789" y="1205163"/>
          <a:ext cx="3000000" cy="3000000"/>
        </p:xfrm>
        <a:graphic>
          <a:graphicData uri="http://schemas.openxmlformats.org/drawingml/2006/table">
            <a:tbl>
              <a:tblPr bandRow="1" firstRow="1">
                <a:noFill/>
                <a:tableStyleId>{50604D1D-6F0A-488B-A5A8-69C67E819A3F}</a:tableStyleId>
              </a:tblPr>
              <a:tblGrid>
                <a:gridCol w="655175"/>
                <a:gridCol w="639525"/>
                <a:gridCol w="704525"/>
                <a:gridCol w="1311675"/>
                <a:gridCol w="1907200"/>
                <a:gridCol w="2809675"/>
                <a:gridCol w="549325"/>
              </a:tblGrid>
              <a:tr h="242450">
                <a:tc>
                  <a:txBody>
                    <a:bodyPr/>
                    <a:lstStyle/>
                    <a:p>
                      <a:pPr indent="0" lvl="0" marL="0" marR="0" rtl="0" algn="ctr">
                        <a:lnSpc>
                          <a:spcPct val="100000"/>
                        </a:lnSpc>
                        <a:spcBef>
                          <a:spcPts val="0"/>
                        </a:spcBef>
                        <a:spcAft>
                          <a:spcPts val="0"/>
                        </a:spcAft>
                        <a:buNone/>
                      </a:pPr>
                      <a:r>
                        <a:rPr lang="en" sz="700">
                          <a:solidFill>
                            <a:srgbClr val="FFFFFF"/>
                          </a:solidFill>
                          <a:latin typeface="Trebuchet MS"/>
                          <a:ea typeface="Trebuchet MS"/>
                          <a:cs typeface="Trebuchet MS"/>
                          <a:sym typeface="Trebuchet MS"/>
                        </a:rPr>
                        <a:t>Test Case Name</a:t>
                      </a:r>
                      <a:endParaRPr sz="700"/>
                    </a:p>
                  </a:txBody>
                  <a:tcPr marT="45725" marB="45725" marR="91450" marL="91450"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User Story</a:t>
                      </a:r>
                      <a:endParaRPr sz="700"/>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Test Case ID</a:t>
                      </a:r>
                      <a:endParaRPr sz="700"/>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Test Action</a:t>
                      </a:r>
                      <a:endParaRPr sz="700"/>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None/>
                      </a:pPr>
                      <a:r>
                        <a:rPr lang="en" sz="700">
                          <a:solidFill>
                            <a:srgbClr val="FFFFFF"/>
                          </a:solidFill>
                          <a:latin typeface="Trebuchet MS"/>
                          <a:ea typeface="Trebuchet MS"/>
                          <a:cs typeface="Trebuchet MS"/>
                          <a:sym typeface="Trebuchet MS"/>
                        </a:rPr>
                        <a:t>Expected Results</a:t>
                      </a:r>
                      <a:endParaRPr b="1" i="0" sz="700" u="none" cap="none" strike="noStrike">
                        <a:solidFill>
                          <a:srgbClr val="FFFFFF"/>
                        </a:solidFill>
                        <a:latin typeface="Trebuchet MS"/>
                        <a:ea typeface="Trebuchet MS"/>
                        <a:cs typeface="Trebuchet MS"/>
                        <a:sym typeface="Trebuchet MS"/>
                      </a:endParaRPr>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Test Result</a:t>
                      </a:r>
                      <a:endParaRPr sz="700"/>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None/>
                      </a:pPr>
                      <a:r>
                        <a:rPr lang="en" sz="700">
                          <a:solidFill>
                            <a:srgbClr val="FFFFFF"/>
                          </a:solidFill>
                          <a:latin typeface="Trebuchet MS"/>
                          <a:ea typeface="Trebuchet MS"/>
                          <a:cs typeface="Trebuchet MS"/>
                          <a:sym typeface="Trebuchet MS"/>
                        </a:rPr>
                        <a:t>Pass/Fail</a:t>
                      </a:r>
                      <a:endParaRPr sz="700">
                        <a:solidFill>
                          <a:srgbClr val="FFFFFF"/>
                        </a:solidFill>
                        <a:latin typeface="Trebuchet MS"/>
                        <a:ea typeface="Trebuchet MS"/>
                        <a:cs typeface="Trebuchet MS"/>
                        <a:sym typeface="Trebuchet MS"/>
                      </a:endParaRPr>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r>
              <a:tr h="272200">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Feedback</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SQD-81</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SQD-130</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Locate the Contact Team Icon on the Nav Bar</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locate the </a:t>
                      </a:r>
                      <a:r>
                        <a:rPr lang="en" sz="600">
                          <a:solidFill>
                            <a:srgbClr val="BF9000"/>
                          </a:solidFill>
                          <a:latin typeface="Trebuchet MS"/>
                          <a:ea typeface="Trebuchet MS"/>
                          <a:cs typeface="Trebuchet MS"/>
                          <a:sym typeface="Trebuchet MS"/>
                        </a:rPr>
                        <a:t>Contact</a:t>
                      </a:r>
                      <a:r>
                        <a:rPr lang="en" sz="600">
                          <a:solidFill>
                            <a:srgbClr val="BF9000"/>
                          </a:solidFill>
                          <a:latin typeface="Trebuchet MS"/>
                          <a:ea typeface="Trebuchet MS"/>
                          <a:cs typeface="Trebuchet MS"/>
                          <a:sym typeface="Trebuchet MS"/>
                        </a:rPr>
                        <a:t> Team icon on the Nav Bar</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is able to locate the Contact Team icon on the Nav Bar</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34800">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SQD-131</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Click on the Contact Team icon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see the Contact Team icon   on the Nav Bar and it should be clickable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click on the Contact Team icon and its is clickable and taking to a new screen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SQD-132</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Locate Contact team email</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see the Squander Contact Team email address</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One the user is on the </a:t>
                      </a:r>
                      <a:r>
                        <a:rPr lang="en" sz="600">
                          <a:solidFill>
                            <a:srgbClr val="BF9000"/>
                          </a:solidFill>
                          <a:latin typeface="Trebuchet MS"/>
                          <a:ea typeface="Trebuchet MS"/>
                          <a:cs typeface="Trebuchet MS"/>
                          <a:sym typeface="Trebuchet MS"/>
                        </a:rPr>
                        <a:t>Contact</a:t>
                      </a:r>
                      <a:r>
                        <a:rPr lang="en" sz="600">
                          <a:solidFill>
                            <a:srgbClr val="BF9000"/>
                          </a:solidFill>
                          <a:latin typeface="Trebuchet MS"/>
                          <a:ea typeface="Trebuchet MS"/>
                          <a:cs typeface="Trebuchet MS"/>
                          <a:sym typeface="Trebuchet MS"/>
                        </a:rPr>
                        <a:t> Team screen, they are able to see the email address</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SQD-133</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Locate Contact Team Phone Number</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see the Squander Contact Team phone number</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One the user is on the Contact Team screen, they are able to see the phone number</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SQD-134</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Locate Feedback Request Button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see the User Feedback Request Button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is on the Contact Team Screen, they are able to see the Feedback request button which is clickable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Recycling Statistics</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SQD-76</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SQD-135</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Locate the Stats icon on the Nav Bar</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locate the Stats icon on the Nav Bar</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is able to locate the Stats icon on the Nav Bar</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SQD-136</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Stats of recycle item visible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see the Stats of all the item they have recycled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is on the Stats Screen they are able to see their Stats of recycled items</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SQD-137</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Detailed view of Stats with company name, date &amp; item</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see the details of the recycling </a:t>
                      </a:r>
                      <a:r>
                        <a:rPr lang="en" sz="600">
                          <a:solidFill>
                            <a:srgbClr val="BF9000"/>
                          </a:solidFill>
                          <a:latin typeface="Trebuchet MS"/>
                          <a:ea typeface="Trebuchet MS"/>
                          <a:cs typeface="Trebuchet MS"/>
                          <a:sym typeface="Trebuchet MS"/>
                        </a:rPr>
                        <a:t>company</a:t>
                      </a:r>
                      <a:r>
                        <a:rPr lang="en" sz="600">
                          <a:solidFill>
                            <a:srgbClr val="BF9000"/>
                          </a:solidFill>
                          <a:latin typeface="Trebuchet MS"/>
                          <a:ea typeface="Trebuchet MS"/>
                          <a:cs typeface="Trebuchet MS"/>
                          <a:sym typeface="Trebuchet MS"/>
                        </a:rPr>
                        <a:t> they have used to </a:t>
                      </a:r>
                      <a:r>
                        <a:rPr lang="en" sz="600">
                          <a:solidFill>
                            <a:srgbClr val="BF9000"/>
                          </a:solidFill>
                          <a:latin typeface="Trebuchet MS"/>
                          <a:ea typeface="Trebuchet MS"/>
                          <a:cs typeface="Trebuchet MS"/>
                          <a:sym typeface="Trebuchet MS"/>
                        </a:rPr>
                        <a:t>recycle</a:t>
                      </a:r>
                      <a:r>
                        <a:rPr lang="en" sz="600">
                          <a:solidFill>
                            <a:srgbClr val="BF9000"/>
                          </a:solidFill>
                          <a:latin typeface="Trebuchet MS"/>
                          <a:ea typeface="Trebuchet MS"/>
                          <a:cs typeface="Trebuchet MS"/>
                          <a:sym typeface="Trebuchet MS"/>
                        </a:rPr>
                        <a:t> a item along with date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is on the Stats Screen, they are able to see the recycling company name along with the particular  items they have recycled along with the date they have done.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
        <p:nvSpPr>
          <p:cNvPr id="504" name="Google Shape;504;p56"/>
          <p:cNvSpPr/>
          <p:nvPr/>
        </p:nvSpPr>
        <p:spPr>
          <a:xfrm>
            <a:off x="2577200" y="338025"/>
            <a:ext cx="3571800" cy="7491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7F6000"/>
                </a:solidFill>
                <a:latin typeface="Nunito ExtraBold"/>
                <a:ea typeface="Nunito ExtraBold"/>
                <a:cs typeface="Nunito ExtraBold"/>
                <a:sym typeface="Nunito ExtraBold"/>
              </a:rPr>
              <a:t>TEST CASES</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graphicFrame>
        <p:nvGraphicFramePr>
          <p:cNvPr id="509" name="Google Shape;509;p57"/>
          <p:cNvGraphicFramePr/>
          <p:nvPr/>
        </p:nvGraphicFramePr>
        <p:xfrm>
          <a:off x="279789" y="1052763"/>
          <a:ext cx="3000000" cy="3000000"/>
        </p:xfrm>
        <a:graphic>
          <a:graphicData uri="http://schemas.openxmlformats.org/drawingml/2006/table">
            <a:tbl>
              <a:tblPr bandRow="1" firstRow="1">
                <a:noFill/>
                <a:tableStyleId>{50604D1D-6F0A-488B-A5A8-69C67E819A3F}</a:tableStyleId>
              </a:tblPr>
              <a:tblGrid>
                <a:gridCol w="655175"/>
                <a:gridCol w="730225"/>
                <a:gridCol w="749875"/>
                <a:gridCol w="1175625"/>
                <a:gridCol w="1907200"/>
                <a:gridCol w="2796725"/>
                <a:gridCol w="562275"/>
              </a:tblGrid>
              <a:tr h="242450">
                <a:tc>
                  <a:txBody>
                    <a:bodyPr/>
                    <a:lstStyle/>
                    <a:p>
                      <a:pPr indent="0" lvl="0" marL="0" marR="0" rtl="0" algn="ctr">
                        <a:lnSpc>
                          <a:spcPct val="100000"/>
                        </a:lnSpc>
                        <a:spcBef>
                          <a:spcPts val="0"/>
                        </a:spcBef>
                        <a:spcAft>
                          <a:spcPts val="0"/>
                        </a:spcAft>
                        <a:buNone/>
                      </a:pPr>
                      <a:r>
                        <a:rPr lang="en" sz="700">
                          <a:solidFill>
                            <a:srgbClr val="FFFFFF"/>
                          </a:solidFill>
                          <a:latin typeface="Trebuchet MS"/>
                          <a:ea typeface="Trebuchet MS"/>
                          <a:cs typeface="Trebuchet MS"/>
                          <a:sym typeface="Trebuchet MS"/>
                        </a:rPr>
                        <a:t>Test Case Name</a:t>
                      </a:r>
                      <a:endParaRPr sz="700"/>
                    </a:p>
                  </a:txBody>
                  <a:tcPr marT="45725" marB="45725" marR="91450" marL="91450"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User Story</a:t>
                      </a:r>
                      <a:endParaRPr sz="700"/>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Test Case ID</a:t>
                      </a:r>
                      <a:endParaRPr sz="700"/>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Test Action</a:t>
                      </a:r>
                      <a:endParaRPr sz="700"/>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None/>
                      </a:pPr>
                      <a:r>
                        <a:rPr lang="en" sz="700">
                          <a:solidFill>
                            <a:srgbClr val="FFFFFF"/>
                          </a:solidFill>
                          <a:latin typeface="Trebuchet MS"/>
                          <a:ea typeface="Trebuchet MS"/>
                          <a:cs typeface="Trebuchet MS"/>
                          <a:sym typeface="Trebuchet MS"/>
                        </a:rPr>
                        <a:t>Expected Results</a:t>
                      </a:r>
                      <a:endParaRPr b="1" i="0" sz="700" u="none" cap="none" strike="noStrike">
                        <a:solidFill>
                          <a:srgbClr val="FFFFFF"/>
                        </a:solidFill>
                        <a:latin typeface="Trebuchet MS"/>
                        <a:ea typeface="Trebuchet MS"/>
                        <a:cs typeface="Trebuchet MS"/>
                        <a:sym typeface="Trebuchet MS"/>
                      </a:endParaRPr>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Test Result</a:t>
                      </a:r>
                      <a:endParaRPr sz="700"/>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None/>
                      </a:pPr>
                      <a:r>
                        <a:rPr lang="en" sz="700">
                          <a:solidFill>
                            <a:srgbClr val="FFFFFF"/>
                          </a:solidFill>
                          <a:latin typeface="Trebuchet MS"/>
                          <a:ea typeface="Trebuchet MS"/>
                          <a:cs typeface="Trebuchet MS"/>
                          <a:sym typeface="Trebuchet MS"/>
                        </a:rPr>
                        <a:t>Pass/Fail</a:t>
                      </a:r>
                      <a:endParaRPr sz="700">
                        <a:solidFill>
                          <a:srgbClr val="FFFFFF"/>
                        </a:solidFill>
                        <a:latin typeface="Trebuchet MS"/>
                        <a:ea typeface="Trebuchet MS"/>
                        <a:cs typeface="Trebuchet MS"/>
                        <a:sym typeface="Trebuchet MS"/>
                      </a:endParaRPr>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r>
              <a:tr h="272200">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Request Pickup Scheduling</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SQD-73</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SQD-138</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Locate the Recycling Company Detail Button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see the Recycling </a:t>
                      </a:r>
                      <a:r>
                        <a:rPr lang="en" sz="600">
                          <a:solidFill>
                            <a:srgbClr val="BF9000"/>
                          </a:solidFill>
                          <a:latin typeface="Trebuchet MS"/>
                          <a:ea typeface="Trebuchet MS"/>
                          <a:cs typeface="Trebuchet MS"/>
                          <a:sym typeface="Trebuchet MS"/>
                        </a:rPr>
                        <a:t>company</a:t>
                      </a:r>
                      <a:r>
                        <a:rPr lang="en" sz="600">
                          <a:solidFill>
                            <a:srgbClr val="BF9000"/>
                          </a:solidFill>
                          <a:latin typeface="Trebuchet MS"/>
                          <a:ea typeface="Trebuchet MS"/>
                          <a:cs typeface="Trebuchet MS"/>
                          <a:sym typeface="Trebuchet MS"/>
                        </a:rPr>
                        <a:t> Detail Button and it is clickable.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is on the </a:t>
                      </a:r>
                      <a:r>
                        <a:rPr lang="en" sz="600">
                          <a:solidFill>
                            <a:srgbClr val="BF9000"/>
                          </a:solidFill>
                          <a:latin typeface="Trebuchet MS"/>
                          <a:ea typeface="Trebuchet MS"/>
                          <a:cs typeface="Trebuchet MS"/>
                          <a:sym typeface="Trebuchet MS"/>
                        </a:rPr>
                        <a:t>Recycling</a:t>
                      </a:r>
                      <a:r>
                        <a:rPr lang="en" sz="600">
                          <a:solidFill>
                            <a:srgbClr val="BF9000"/>
                          </a:solidFill>
                          <a:latin typeface="Trebuchet MS"/>
                          <a:ea typeface="Trebuchet MS"/>
                          <a:cs typeface="Trebuchet MS"/>
                          <a:sym typeface="Trebuchet MS"/>
                        </a:rPr>
                        <a:t> company list along with the Detail Button which is clickable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34800">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SQD-139</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View the Recycling </a:t>
                      </a:r>
                      <a:r>
                        <a:rPr lang="en" sz="600">
                          <a:solidFill>
                            <a:srgbClr val="BF9000"/>
                          </a:solidFill>
                          <a:latin typeface="Trebuchet MS"/>
                          <a:ea typeface="Trebuchet MS"/>
                          <a:cs typeface="Trebuchet MS"/>
                          <a:sym typeface="Trebuchet MS"/>
                        </a:rPr>
                        <a:t>Company</a:t>
                      </a:r>
                      <a:r>
                        <a:rPr lang="en" sz="600">
                          <a:solidFill>
                            <a:srgbClr val="BF9000"/>
                          </a:solidFill>
                          <a:latin typeface="Trebuchet MS"/>
                          <a:ea typeface="Trebuchet MS"/>
                          <a:cs typeface="Trebuchet MS"/>
                          <a:sym typeface="Trebuchet MS"/>
                        </a:rPr>
                        <a:t> Details</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view the details of the recycling company</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is on the recycling page and it click on a company it will pop the details of the </a:t>
                      </a:r>
                      <a:r>
                        <a:rPr lang="en" sz="600">
                          <a:solidFill>
                            <a:srgbClr val="BF9000"/>
                          </a:solidFill>
                          <a:latin typeface="Trebuchet MS"/>
                          <a:ea typeface="Trebuchet MS"/>
                          <a:cs typeface="Trebuchet MS"/>
                          <a:sym typeface="Trebuchet MS"/>
                        </a:rPr>
                        <a:t>company.</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SQD-140</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Locate the Contact Button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see the Contact Button and its should be clickable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One the user is on the Detail Screen,they can see a contact button and it is clickable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SQD-141</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Locate company address, phone no, &amp; website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view the </a:t>
                      </a:r>
                      <a:r>
                        <a:rPr lang="en" sz="600">
                          <a:solidFill>
                            <a:srgbClr val="BF9000"/>
                          </a:solidFill>
                          <a:latin typeface="Trebuchet MS"/>
                          <a:ea typeface="Trebuchet MS"/>
                          <a:cs typeface="Trebuchet MS"/>
                          <a:sym typeface="Trebuchet MS"/>
                        </a:rPr>
                        <a:t>recycling</a:t>
                      </a:r>
                      <a:r>
                        <a:rPr lang="en" sz="600">
                          <a:solidFill>
                            <a:srgbClr val="BF9000"/>
                          </a:solidFill>
                          <a:latin typeface="Trebuchet MS"/>
                          <a:ea typeface="Trebuchet MS"/>
                          <a:cs typeface="Trebuchet MS"/>
                          <a:sym typeface="Trebuchet MS"/>
                        </a:rPr>
                        <a:t> company address, phone number &amp; website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is on the Detail Screen, they are able to view the recycling company address, phone no &amp; website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SQD-142</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Click on the Contact Button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click on the Contact Button and a new Request screen should pop up</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click on the Contact Button a new Request Screen open up</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SQD-143</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Locate the Request Screen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see the Request screen with the waste image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One the user clicks on </a:t>
                      </a:r>
                      <a:r>
                        <a:rPr lang="en" sz="600">
                          <a:solidFill>
                            <a:srgbClr val="BF9000"/>
                          </a:solidFill>
                          <a:latin typeface="Trebuchet MS"/>
                          <a:ea typeface="Trebuchet MS"/>
                          <a:cs typeface="Trebuchet MS"/>
                          <a:sym typeface="Trebuchet MS"/>
                        </a:rPr>
                        <a:t>Contact</a:t>
                      </a:r>
                      <a:r>
                        <a:rPr lang="en" sz="600">
                          <a:solidFill>
                            <a:srgbClr val="BF9000"/>
                          </a:solidFill>
                          <a:latin typeface="Trebuchet MS"/>
                          <a:ea typeface="Trebuchet MS"/>
                          <a:cs typeface="Trebuchet MS"/>
                          <a:sym typeface="Trebuchet MS"/>
                        </a:rPr>
                        <a:t> Button a </a:t>
                      </a:r>
                      <a:r>
                        <a:rPr lang="en" sz="600">
                          <a:solidFill>
                            <a:srgbClr val="BF9000"/>
                          </a:solidFill>
                          <a:latin typeface="Trebuchet MS"/>
                          <a:ea typeface="Trebuchet MS"/>
                          <a:cs typeface="Trebuchet MS"/>
                          <a:sym typeface="Trebuchet MS"/>
                        </a:rPr>
                        <a:t>Request</a:t>
                      </a:r>
                      <a:r>
                        <a:rPr lang="en" sz="600">
                          <a:solidFill>
                            <a:srgbClr val="BF9000"/>
                          </a:solidFill>
                          <a:latin typeface="Trebuchet MS"/>
                          <a:ea typeface="Trebuchet MS"/>
                          <a:cs typeface="Trebuchet MS"/>
                          <a:sym typeface="Trebuchet MS"/>
                        </a:rPr>
                        <a:t> screen is visible with waste image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SQD-144</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View Description Text Box</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view the Description text where we can enter our details upto 1000 characters</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is on the Request Screen, a Description Text Box is visible and where we can enter upto 1000 characters.</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SQD-145</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Locate Request Button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view the Request Button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is on the request screen, a request button is visible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SQD146</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View Request Alert</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click on the </a:t>
                      </a:r>
                      <a:r>
                        <a:rPr lang="en" sz="600">
                          <a:solidFill>
                            <a:srgbClr val="BF9000"/>
                          </a:solidFill>
                          <a:latin typeface="Trebuchet MS"/>
                          <a:ea typeface="Trebuchet MS"/>
                          <a:cs typeface="Trebuchet MS"/>
                          <a:sym typeface="Trebuchet MS"/>
                        </a:rPr>
                        <a:t>request</a:t>
                      </a:r>
                      <a:r>
                        <a:rPr lang="en" sz="600">
                          <a:solidFill>
                            <a:srgbClr val="BF9000"/>
                          </a:solidFill>
                          <a:latin typeface="Trebuchet MS"/>
                          <a:ea typeface="Trebuchet MS"/>
                          <a:cs typeface="Trebuchet MS"/>
                          <a:sym typeface="Trebuchet MS"/>
                        </a:rPr>
                        <a:t> button, a </a:t>
                      </a:r>
                      <a:r>
                        <a:rPr lang="en" sz="600">
                          <a:solidFill>
                            <a:srgbClr val="BF9000"/>
                          </a:solidFill>
                          <a:latin typeface="Trebuchet MS"/>
                          <a:ea typeface="Trebuchet MS"/>
                          <a:cs typeface="Trebuchet MS"/>
                          <a:sym typeface="Trebuchet MS"/>
                        </a:rPr>
                        <a:t>request should be sent to the company and an alert should be shown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click on the </a:t>
                      </a:r>
                      <a:r>
                        <a:rPr lang="en" sz="600">
                          <a:solidFill>
                            <a:srgbClr val="BF9000"/>
                          </a:solidFill>
                          <a:latin typeface="Trebuchet MS"/>
                          <a:ea typeface="Trebuchet MS"/>
                          <a:cs typeface="Trebuchet MS"/>
                          <a:sym typeface="Trebuchet MS"/>
                        </a:rPr>
                        <a:t>request</a:t>
                      </a:r>
                      <a:r>
                        <a:rPr lang="en" sz="600">
                          <a:solidFill>
                            <a:srgbClr val="BF9000"/>
                          </a:solidFill>
                          <a:latin typeface="Trebuchet MS"/>
                          <a:ea typeface="Trebuchet MS"/>
                          <a:cs typeface="Trebuchet MS"/>
                          <a:sym typeface="Trebuchet MS"/>
                        </a:rPr>
                        <a:t> button, a </a:t>
                      </a:r>
                      <a:r>
                        <a:rPr lang="en" sz="600">
                          <a:solidFill>
                            <a:srgbClr val="BF9000"/>
                          </a:solidFill>
                          <a:latin typeface="Trebuchet MS"/>
                          <a:ea typeface="Trebuchet MS"/>
                          <a:cs typeface="Trebuchet MS"/>
                          <a:sym typeface="Trebuchet MS"/>
                        </a:rPr>
                        <a:t>request is sent to recycling company and an alert is shown to user stating the same.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
        <p:nvSpPr>
          <p:cNvPr id="510" name="Google Shape;510;p57"/>
          <p:cNvSpPr/>
          <p:nvPr/>
        </p:nvSpPr>
        <p:spPr>
          <a:xfrm>
            <a:off x="2186475" y="338025"/>
            <a:ext cx="4891800" cy="5088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7F6000"/>
                </a:solidFill>
                <a:latin typeface="Nunito ExtraBold"/>
                <a:ea typeface="Nunito ExtraBold"/>
                <a:cs typeface="Nunito ExtraBold"/>
                <a:sym typeface="Nunito ExtraBold"/>
              </a:rPr>
              <a:t>TEST CASES (</a:t>
            </a:r>
            <a:r>
              <a:rPr lang="en" sz="2800">
                <a:solidFill>
                  <a:srgbClr val="7F6000"/>
                </a:solidFill>
                <a:latin typeface="Nunito ExtraBold"/>
                <a:ea typeface="Nunito ExtraBold"/>
                <a:cs typeface="Nunito ExtraBold"/>
                <a:sym typeface="Nunito ExtraBold"/>
              </a:rPr>
              <a:t>Continued)</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8"/>
          <p:cNvSpPr/>
          <p:nvPr/>
        </p:nvSpPr>
        <p:spPr>
          <a:xfrm>
            <a:off x="2255375" y="485650"/>
            <a:ext cx="4526400" cy="7491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7F6000"/>
                </a:solidFill>
                <a:latin typeface="Nunito ExtraBold"/>
                <a:ea typeface="Nunito ExtraBold"/>
                <a:cs typeface="Nunito ExtraBold"/>
                <a:sym typeface="Nunito ExtraBold"/>
              </a:rPr>
              <a:t>STORIES COMPLETED</a:t>
            </a:r>
            <a:endParaRPr b="0" i="0" sz="400" u="none" cap="none" strike="noStrike">
              <a:solidFill>
                <a:srgbClr val="000000"/>
              </a:solidFill>
              <a:latin typeface="Arial"/>
              <a:ea typeface="Arial"/>
              <a:cs typeface="Arial"/>
              <a:sym typeface="Arial"/>
            </a:endParaRPr>
          </a:p>
        </p:txBody>
      </p:sp>
      <p:graphicFrame>
        <p:nvGraphicFramePr>
          <p:cNvPr id="516" name="Google Shape;516;p58"/>
          <p:cNvGraphicFramePr/>
          <p:nvPr/>
        </p:nvGraphicFramePr>
        <p:xfrm>
          <a:off x="624576" y="1728750"/>
          <a:ext cx="3000000" cy="3000000"/>
        </p:xfrm>
        <a:graphic>
          <a:graphicData uri="http://schemas.openxmlformats.org/drawingml/2006/table">
            <a:tbl>
              <a:tblPr bandRow="1" firstRow="1">
                <a:noFill/>
                <a:tableStyleId>{50604D1D-6F0A-488B-A5A8-69C67E819A3F}</a:tableStyleId>
              </a:tblPr>
              <a:tblGrid>
                <a:gridCol w="590575"/>
                <a:gridCol w="1141400"/>
                <a:gridCol w="1603050"/>
                <a:gridCol w="1752625"/>
                <a:gridCol w="2807200"/>
              </a:tblGrid>
              <a:tr h="750500">
                <a:tc>
                  <a:txBody>
                    <a:bodyPr/>
                    <a:lstStyle/>
                    <a:p>
                      <a:pPr indent="0" lvl="0" marL="0" marR="0" rtl="0" algn="ctr">
                        <a:lnSpc>
                          <a:spcPct val="100000"/>
                        </a:lnSpc>
                        <a:spcBef>
                          <a:spcPts val="0"/>
                        </a:spcBef>
                        <a:spcAft>
                          <a:spcPts val="0"/>
                        </a:spcAft>
                        <a:buNone/>
                      </a:pPr>
                      <a:r>
                        <a:rPr b="1" i="0" lang="en" sz="1100" u="none" cap="none" strike="noStrike">
                          <a:solidFill>
                            <a:srgbClr val="FFFFFF"/>
                          </a:solidFill>
                          <a:latin typeface="Trebuchet MS"/>
                          <a:ea typeface="Trebuchet MS"/>
                          <a:cs typeface="Trebuchet MS"/>
                          <a:sym typeface="Trebuchet MS"/>
                        </a:rPr>
                        <a:t>ID</a:t>
                      </a:r>
                      <a:endParaRPr/>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Trebuchet MS"/>
                          <a:ea typeface="Trebuchet MS"/>
                          <a:cs typeface="Trebuchet MS"/>
                          <a:sym typeface="Trebuchet MS"/>
                        </a:rPr>
                        <a:t>AS A</a:t>
                      </a:r>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Trebuchet MS"/>
                          <a:ea typeface="Trebuchet MS"/>
                          <a:cs typeface="Trebuchet MS"/>
                          <a:sym typeface="Trebuchet MS"/>
                        </a:rPr>
                        <a:t>I WANT TO</a:t>
                      </a:r>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Trebuchet MS"/>
                          <a:ea typeface="Trebuchet MS"/>
                          <a:cs typeface="Trebuchet MS"/>
                          <a:sym typeface="Trebuchet MS"/>
                        </a:rPr>
                        <a:t>SO THAT</a:t>
                      </a:r>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Trebuchet MS"/>
                          <a:ea typeface="Trebuchet MS"/>
                          <a:cs typeface="Trebuchet MS"/>
                          <a:sym typeface="Trebuchet MS"/>
                        </a:rPr>
                        <a:t>ACCEPTANCE CRITERIA</a:t>
                      </a:r>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r>
              <a:tr h="507325">
                <a:tc>
                  <a:txBody>
                    <a:bodyPr/>
                    <a:lstStyle/>
                    <a:p>
                      <a:pPr indent="0" lvl="0" marL="0" marR="0" rtl="0" algn="ctr">
                        <a:lnSpc>
                          <a:spcPct val="100000"/>
                        </a:lnSpc>
                        <a:spcBef>
                          <a:spcPts val="0"/>
                        </a:spcBef>
                        <a:spcAft>
                          <a:spcPts val="0"/>
                        </a:spcAft>
                        <a:buClr>
                          <a:srgbClr val="000000"/>
                        </a:buClr>
                        <a:buSzPts val="1000"/>
                        <a:buFont typeface="Arial"/>
                        <a:buNone/>
                      </a:pPr>
                      <a:r>
                        <a:rPr b="0" i="0" lang="en" sz="700" u="none" cap="none" strike="noStrike">
                          <a:solidFill>
                            <a:srgbClr val="BF9000"/>
                          </a:solidFill>
                          <a:latin typeface="Trebuchet MS"/>
                          <a:ea typeface="Trebuchet MS"/>
                          <a:cs typeface="Trebuchet MS"/>
                          <a:sym typeface="Trebuchet MS"/>
                        </a:rPr>
                        <a:t>SQ</a:t>
                      </a:r>
                      <a:r>
                        <a:rPr lang="en" sz="700">
                          <a:solidFill>
                            <a:srgbClr val="BF9000"/>
                          </a:solidFill>
                          <a:latin typeface="Trebuchet MS"/>
                          <a:ea typeface="Trebuchet MS"/>
                          <a:cs typeface="Trebuchet MS"/>
                          <a:sym typeface="Trebuchet MS"/>
                        </a:rPr>
                        <a:t>D</a:t>
                      </a:r>
                      <a:r>
                        <a:rPr b="0" i="0" lang="en" sz="700" u="none" cap="none" strike="noStrike">
                          <a:solidFill>
                            <a:srgbClr val="BF9000"/>
                          </a:solidFill>
                          <a:latin typeface="Trebuchet MS"/>
                          <a:ea typeface="Trebuchet MS"/>
                          <a:cs typeface="Trebuchet MS"/>
                          <a:sym typeface="Trebuchet MS"/>
                        </a:rPr>
                        <a:t> </a:t>
                      </a:r>
                      <a:r>
                        <a:rPr lang="en" sz="700">
                          <a:solidFill>
                            <a:srgbClr val="BF9000"/>
                          </a:solidFill>
                          <a:latin typeface="Trebuchet MS"/>
                          <a:ea typeface="Trebuchet MS"/>
                          <a:cs typeface="Trebuchet MS"/>
                          <a:sym typeface="Trebuchet MS"/>
                        </a:rPr>
                        <a:t>73</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John, engineer</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Request for a pickup</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He could get his trashed picked up</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Given: John chooses to schedule a pickup ,</a:t>
                      </a:r>
                      <a:endParaRPr sz="700">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When: request a recycling pickup,</a:t>
                      </a:r>
                      <a:endParaRPr sz="700">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Then: get a promise on his trash pickup scheduled.</a:t>
                      </a:r>
                      <a:endParaRPr sz="700">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r>
              <a:tr h="507325">
                <a:tc>
                  <a:txBody>
                    <a:bodyPr/>
                    <a:lstStyle/>
                    <a:p>
                      <a:pPr indent="0" lvl="0" marL="0" marR="0" rtl="0" algn="ctr">
                        <a:lnSpc>
                          <a:spcPct val="100000"/>
                        </a:lnSpc>
                        <a:spcBef>
                          <a:spcPts val="0"/>
                        </a:spcBef>
                        <a:spcAft>
                          <a:spcPts val="0"/>
                        </a:spcAft>
                        <a:buClr>
                          <a:srgbClr val="000000"/>
                        </a:buClr>
                        <a:buSzPts val="1000"/>
                        <a:buFont typeface="Arial"/>
                        <a:buNone/>
                      </a:pPr>
                      <a:r>
                        <a:rPr b="0" i="0" lang="en" sz="700" u="none" cap="none" strike="noStrike">
                          <a:solidFill>
                            <a:srgbClr val="BF9000"/>
                          </a:solidFill>
                          <a:latin typeface="Trebuchet MS"/>
                          <a:ea typeface="Trebuchet MS"/>
                          <a:cs typeface="Trebuchet MS"/>
                          <a:sym typeface="Trebuchet MS"/>
                        </a:rPr>
                        <a:t>SQD </a:t>
                      </a:r>
                      <a:r>
                        <a:rPr lang="en" sz="700">
                          <a:solidFill>
                            <a:srgbClr val="BF9000"/>
                          </a:solidFill>
                          <a:latin typeface="Trebuchet MS"/>
                          <a:ea typeface="Trebuchet MS"/>
                          <a:cs typeface="Trebuchet MS"/>
                          <a:sym typeface="Trebuchet MS"/>
                        </a:rPr>
                        <a:t>76</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David, retire</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View statistics of recycling</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He can understand his activities with the app </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Given: David like to know his usage statistics</a:t>
                      </a:r>
                      <a:br>
                        <a:rPr lang="en" sz="700">
                          <a:solidFill>
                            <a:srgbClr val="BF9000"/>
                          </a:solidFill>
                          <a:latin typeface="Trebuchet MS"/>
                          <a:ea typeface="Trebuchet MS"/>
                          <a:cs typeface="Trebuchet MS"/>
                          <a:sym typeface="Trebuchet MS"/>
                        </a:rPr>
                      </a:br>
                      <a:r>
                        <a:rPr lang="en" sz="700">
                          <a:solidFill>
                            <a:srgbClr val="BF9000"/>
                          </a:solidFill>
                          <a:latin typeface="Trebuchet MS"/>
                          <a:ea typeface="Trebuchet MS"/>
                          <a:cs typeface="Trebuchet MS"/>
                          <a:sym typeface="Trebuchet MS"/>
                        </a:rPr>
                        <a:t>When: opening the stats page </a:t>
                      </a:r>
                      <a:endParaRPr sz="700">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Then: able to view a representation of his activities.</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r>
              <a:tr h="507325">
                <a:tc>
                  <a:txBody>
                    <a:bodyPr/>
                    <a:lstStyle/>
                    <a:p>
                      <a:pPr indent="0" lvl="0" marL="0" marR="0" rtl="0" algn="ctr">
                        <a:lnSpc>
                          <a:spcPct val="100000"/>
                        </a:lnSpc>
                        <a:spcBef>
                          <a:spcPts val="0"/>
                        </a:spcBef>
                        <a:spcAft>
                          <a:spcPts val="0"/>
                        </a:spcAft>
                        <a:buClr>
                          <a:srgbClr val="000000"/>
                        </a:buClr>
                        <a:buSzPts val="1000"/>
                        <a:buFont typeface="Arial"/>
                        <a:buNone/>
                      </a:pPr>
                      <a:r>
                        <a:rPr b="0" i="0" lang="en" sz="700" u="none" cap="none" strike="noStrike">
                          <a:solidFill>
                            <a:srgbClr val="BF9000"/>
                          </a:solidFill>
                          <a:latin typeface="Trebuchet MS"/>
                          <a:ea typeface="Trebuchet MS"/>
                          <a:cs typeface="Trebuchet MS"/>
                          <a:sym typeface="Trebuchet MS"/>
                        </a:rPr>
                        <a:t>SQD </a:t>
                      </a:r>
                      <a:r>
                        <a:rPr lang="en" sz="700">
                          <a:solidFill>
                            <a:srgbClr val="BF9000"/>
                          </a:solidFill>
                          <a:latin typeface="Trebuchet MS"/>
                          <a:ea typeface="Trebuchet MS"/>
                          <a:cs typeface="Trebuchet MS"/>
                          <a:sym typeface="Trebuchet MS"/>
                        </a:rPr>
                        <a:t>81</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David, retire</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View team information </a:t>
                      </a:r>
                      <a:endParaRPr sz="700">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He could provide extended feedbacks</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Given: David visits the team information</a:t>
                      </a:r>
                      <a:endParaRPr sz="700">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When: he clicks on the contact team, </a:t>
                      </a:r>
                      <a:endParaRPr sz="700">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Then: able to view enough details to provide feedbacks in app.</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9"/>
          <p:cNvSpPr/>
          <p:nvPr/>
        </p:nvSpPr>
        <p:spPr>
          <a:xfrm>
            <a:off x="2428850" y="342775"/>
            <a:ext cx="3893700" cy="7491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7F6000"/>
                </a:solidFill>
                <a:latin typeface="Nunito ExtraBold"/>
                <a:ea typeface="Nunito ExtraBold"/>
                <a:cs typeface="Nunito ExtraBold"/>
                <a:sym typeface="Nunito ExtraBold"/>
              </a:rPr>
              <a:t>BURNDOWN CHART</a:t>
            </a:r>
            <a:endParaRPr b="0" i="0" sz="400" u="none" cap="none" strike="noStrike">
              <a:solidFill>
                <a:srgbClr val="000000"/>
              </a:solidFill>
              <a:latin typeface="Arial"/>
              <a:ea typeface="Arial"/>
              <a:cs typeface="Arial"/>
              <a:sym typeface="Arial"/>
            </a:endParaRPr>
          </a:p>
        </p:txBody>
      </p:sp>
      <p:pic>
        <p:nvPicPr>
          <p:cNvPr id="522" name="Google Shape;522;p59"/>
          <p:cNvPicPr preferRelativeResize="0"/>
          <p:nvPr/>
        </p:nvPicPr>
        <p:blipFill>
          <a:blip r:embed="rId3">
            <a:alphaModFix/>
          </a:blip>
          <a:stretch>
            <a:fillRect/>
          </a:stretch>
        </p:blipFill>
        <p:spPr>
          <a:xfrm>
            <a:off x="1367875" y="1154200"/>
            <a:ext cx="6134124" cy="3687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0"/>
          <p:cNvSpPr/>
          <p:nvPr/>
        </p:nvSpPr>
        <p:spPr>
          <a:xfrm>
            <a:off x="1405000" y="434625"/>
            <a:ext cx="6474300" cy="7491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7F6000"/>
                </a:solidFill>
                <a:latin typeface="Nunito ExtraBold"/>
                <a:ea typeface="Nunito ExtraBold"/>
                <a:cs typeface="Nunito ExtraBold"/>
                <a:sym typeface="Nunito ExtraBold"/>
              </a:rPr>
              <a:t>TEAM VELOCITY</a:t>
            </a:r>
            <a:endParaRPr b="0" i="0" sz="400" u="none" cap="none" strike="noStrike">
              <a:solidFill>
                <a:srgbClr val="000000"/>
              </a:solidFill>
              <a:latin typeface="Arial"/>
              <a:ea typeface="Arial"/>
              <a:cs typeface="Arial"/>
              <a:sym typeface="Arial"/>
            </a:endParaRPr>
          </a:p>
        </p:txBody>
      </p:sp>
      <p:pic>
        <p:nvPicPr>
          <p:cNvPr id="528" name="Google Shape;528;p60"/>
          <p:cNvPicPr preferRelativeResize="0"/>
          <p:nvPr/>
        </p:nvPicPr>
        <p:blipFill>
          <a:blip r:embed="rId3">
            <a:alphaModFix/>
          </a:blip>
          <a:stretch>
            <a:fillRect/>
          </a:stretch>
        </p:blipFill>
        <p:spPr>
          <a:xfrm>
            <a:off x="1392125" y="1407700"/>
            <a:ext cx="4419601" cy="2537368"/>
          </a:xfrm>
          <a:prstGeom prst="rect">
            <a:avLst/>
          </a:prstGeom>
          <a:noFill/>
          <a:ln>
            <a:noFill/>
          </a:ln>
        </p:spPr>
      </p:pic>
      <p:sp>
        <p:nvSpPr>
          <p:cNvPr id="529" name="Google Shape;529;p60"/>
          <p:cNvSpPr txBox="1"/>
          <p:nvPr/>
        </p:nvSpPr>
        <p:spPr>
          <a:xfrm>
            <a:off x="5091075" y="4181650"/>
            <a:ext cx="338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30" name="Google Shape;530;p60"/>
          <p:cNvSpPr/>
          <p:nvPr/>
        </p:nvSpPr>
        <p:spPr>
          <a:xfrm>
            <a:off x="6113250" y="2207500"/>
            <a:ext cx="2664600" cy="749100"/>
          </a:xfrm>
          <a:prstGeom prst="wedgeRectCallout">
            <a:avLst>
              <a:gd fmla="val -59506" name="adj1"/>
              <a:gd fmla="val -23909" name="adj2"/>
            </a:avLst>
          </a:prstGeom>
          <a:solidFill>
            <a:srgbClr val="FEF2CD"/>
          </a:solidFill>
          <a:ln cap="flat" cmpd="sng" w="19050">
            <a:solidFill>
              <a:srgbClr val="806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806000"/>
                </a:solidFill>
                <a:latin typeface="Trebuchet MS"/>
                <a:ea typeface="Trebuchet MS"/>
                <a:cs typeface="Trebuchet MS"/>
                <a:sym typeface="Trebuchet MS"/>
              </a:rPr>
              <a:t>Average Velocity</a:t>
            </a:r>
            <a:endParaRPr sz="1000">
              <a:solidFill>
                <a:srgbClr val="806000"/>
              </a:solidFill>
              <a:latin typeface="Trebuchet MS"/>
              <a:ea typeface="Trebuchet MS"/>
              <a:cs typeface="Trebuchet MS"/>
              <a:sym typeface="Trebuchet MS"/>
            </a:endParaRPr>
          </a:p>
          <a:p>
            <a:pPr indent="0" lvl="0" marL="0" rtl="0" algn="l">
              <a:spcBef>
                <a:spcPts val="0"/>
              </a:spcBef>
              <a:spcAft>
                <a:spcPts val="0"/>
              </a:spcAft>
              <a:buNone/>
            </a:pPr>
            <a:r>
              <a:rPr lang="en" sz="1000">
                <a:solidFill>
                  <a:srgbClr val="806000"/>
                </a:solidFill>
                <a:latin typeface="Trebuchet MS"/>
                <a:ea typeface="Trebuchet MS"/>
                <a:cs typeface="Trebuchet MS"/>
                <a:sym typeface="Trebuchet MS"/>
              </a:rPr>
              <a:t>= (20 + 41 + 27 + 45 + 34 + 37 + 36 + 35)/8</a:t>
            </a:r>
            <a:endParaRPr sz="1000">
              <a:solidFill>
                <a:srgbClr val="806000"/>
              </a:solidFill>
              <a:latin typeface="Trebuchet MS"/>
              <a:ea typeface="Trebuchet MS"/>
              <a:cs typeface="Trebuchet MS"/>
              <a:sym typeface="Trebuchet MS"/>
            </a:endParaRPr>
          </a:p>
          <a:p>
            <a:pPr indent="0" lvl="0" marL="0" rtl="0" algn="l">
              <a:spcBef>
                <a:spcPts val="0"/>
              </a:spcBef>
              <a:spcAft>
                <a:spcPts val="0"/>
              </a:spcAft>
              <a:buNone/>
            </a:pPr>
            <a:r>
              <a:rPr lang="en" sz="1000">
                <a:solidFill>
                  <a:srgbClr val="806000"/>
                </a:solidFill>
                <a:latin typeface="Trebuchet MS"/>
                <a:ea typeface="Trebuchet MS"/>
                <a:cs typeface="Trebuchet MS"/>
                <a:sym typeface="Trebuchet MS"/>
              </a:rPr>
              <a:t>= 35</a:t>
            </a:r>
            <a:endParaRPr sz="1000">
              <a:solidFill>
                <a:srgbClr val="806000"/>
              </a:solidFill>
              <a:latin typeface="Trebuchet MS"/>
              <a:ea typeface="Trebuchet MS"/>
              <a:cs typeface="Trebuchet MS"/>
              <a:sym typeface="Trebuchet M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1"/>
          <p:cNvSpPr/>
          <p:nvPr/>
        </p:nvSpPr>
        <p:spPr>
          <a:xfrm>
            <a:off x="6205375" y="3800775"/>
            <a:ext cx="2450100" cy="536100"/>
          </a:xfrm>
          <a:prstGeom prst="wedgeRectCallout">
            <a:avLst>
              <a:gd fmla="val -60706" name="adj1"/>
              <a:gd fmla="val -21064" name="adj2"/>
            </a:avLst>
          </a:prstGeom>
          <a:solidFill>
            <a:srgbClr val="FEF2CD"/>
          </a:solidFill>
          <a:ln cap="flat" cmpd="sng" w="19050">
            <a:solidFill>
              <a:srgbClr val="806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806000"/>
                </a:solidFill>
                <a:latin typeface="Trebuchet MS"/>
                <a:ea typeface="Trebuchet MS"/>
                <a:cs typeface="Trebuchet MS"/>
                <a:sym typeface="Trebuchet MS"/>
              </a:rPr>
              <a:t>Current Committed Completed Ratio (Sprint 8) = 100%</a:t>
            </a:r>
            <a:endParaRPr sz="1800"/>
          </a:p>
        </p:txBody>
      </p:sp>
      <p:sp>
        <p:nvSpPr>
          <p:cNvPr id="536" name="Google Shape;536;p61"/>
          <p:cNvSpPr/>
          <p:nvPr/>
        </p:nvSpPr>
        <p:spPr>
          <a:xfrm>
            <a:off x="1405000" y="434625"/>
            <a:ext cx="6474300" cy="7491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7F6000"/>
                </a:solidFill>
                <a:latin typeface="Nunito ExtraBold"/>
                <a:ea typeface="Nunito ExtraBold"/>
                <a:cs typeface="Nunito ExtraBold"/>
                <a:sym typeface="Nunito ExtraBold"/>
              </a:rPr>
              <a:t>COMMITTED/COMPLETED RATIO</a:t>
            </a:r>
            <a:endParaRPr b="0" i="0" sz="400" u="none" cap="none" strike="noStrike">
              <a:solidFill>
                <a:srgbClr val="000000"/>
              </a:solidFill>
              <a:latin typeface="Arial"/>
              <a:ea typeface="Arial"/>
              <a:cs typeface="Arial"/>
              <a:sym typeface="Arial"/>
            </a:endParaRPr>
          </a:p>
        </p:txBody>
      </p:sp>
      <p:graphicFrame>
        <p:nvGraphicFramePr>
          <p:cNvPr id="537" name="Google Shape;537;p61"/>
          <p:cNvGraphicFramePr/>
          <p:nvPr/>
        </p:nvGraphicFramePr>
        <p:xfrm>
          <a:off x="1964575" y="1343975"/>
          <a:ext cx="3000000" cy="3000000"/>
        </p:xfrm>
        <a:graphic>
          <a:graphicData uri="http://schemas.openxmlformats.org/drawingml/2006/table">
            <a:tbl>
              <a:tblPr>
                <a:noFill/>
                <a:tableStyleId>{A631B1D5-5222-48D1-BB36-8B0B4989EAFA}</a:tableStyleId>
              </a:tblPr>
              <a:tblGrid>
                <a:gridCol w="681225"/>
                <a:gridCol w="1204975"/>
                <a:gridCol w="1104025"/>
                <a:gridCol w="940275"/>
              </a:tblGrid>
              <a:tr h="273250">
                <a:tc>
                  <a:txBody>
                    <a:bodyPr/>
                    <a:lstStyle/>
                    <a:p>
                      <a:pPr indent="0" lvl="0" marL="0" rtl="0" algn="l">
                        <a:spcBef>
                          <a:spcPts val="0"/>
                        </a:spcBef>
                        <a:spcAft>
                          <a:spcPts val="0"/>
                        </a:spcAft>
                        <a:buNone/>
                      </a:pPr>
                      <a:r>
                        <a:rPr b="1" lang="en" sz="1100">
                          <a:solidFill>
                            <a:srgbClr val="FFFFFF"/>
                          </a:solidFill>
                          <a:latin typeface="Trebuchet MS"/>
                          <a:ea typeface="Trebuchet MS"/>
                          <a:cs typeface="Trebuchet MS"/>
                          <a:sym typeface="Trebuchet MS"/>
                        </a:rPr>
                        <a:t>SPRINT</a:t>
                      </a:r>
                      <a:endParaRPr b="1" sz="1100">
                        <a:solidFill>
                          <a:srgbClr val="FFFFFF"/>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BF8F00"/>
                    </a:solidFill>
                  </a:tcPr>
                </a:tc>
                <a:tc>
                  <a:txBody>
                    <a:bodyPr/>
                    <a:lstStyle/>
                    <a:p>
                      <a:pPr indent="0" lvl="0" marL="0" rtl="0" algn="l">
                        <a:spcBef>
                          <a:spcPts val="0"/>
                        </a:spcBef>
                        <a:spcAft>
                          <a:spcPts val="0"/>
                        </a:spcAft>
                        <a:buNone/>
                      </a:pPr>
                      <a:r>
                        <a:rPr b="1" lang="en" sz="1100">
                          <a:solidFill>
                            <a:srgbClr val="FFFFFF"/>
                          </a:solidFill>
                          <a:latin typeface="Trebuchet MS"/>
                          <a:ea typeface="Trebuchet MS"/>
                          <a:cs typeface="Trebuchet MS"/>
                          <a:sym typeface="Trebuchet MS"/>
                        </a:rPr>
                        <a:t>Committed</a:t>
                      </a:r>
                      <a:endParaRPr b="1" sz="1100">
                        <a:solidFill>
                          <a:srgbClr val="FFFFFF"/>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BF8F00"/>
                    </a:solidFill>
                  </a:tcPr>
                </a:tc>
                <a:tc>
                  <a:txBody>
                    <a:bodyPr/>
                    <a:lstStyle/>
                    <a:p>
                      <a:pPr indent="0" lvl="0" marL="0" rtl="0" algn="l">
                        <a:spcBef>
                          <a:spcPts val="0"/>
                        </a:spcBef>
                        <a:spcAft>
                          <a:spcPts val="0"/>
                        </a:spcAft>
                        <a:buNone/>
                      </a:pPr>
                      <a:r>
                        <a:rPr b="1" lang="en" sz="1100">
                          <a:solidFill>
                            <a:srgbClr val="FFFFFF"/>
                          </a:solidFill>
                          <a:latin typeface="Trebuchet MS"/>
                          <a:ea typeface="Trebuchet MS"/>
                          <a:cs typeface="Trebuchet MS"/>
                          <a:sym typeface="Trebuchet MS"/>
                        </a:rPr>
                        <a:t>Completed</a:t>
                      </a:r>
                      <a:endParaRPr b="1" sz="1100">
                        <a:solidFill>
                          <a:srgbClr val="FFFFFF"/>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BF8F00"/>
                    </a:solidFill>
                  </a:tcPr>
                </a:tc>
                <a:tc>
                  <a:txBody>
                    <a:bodyPr/>
                    <a:lstStyle/>
                    <a:p>
                      <a:pPr indent="0" lvl="0" marL="0" rtl="0" algn="l">
                        <a:spcBef>
                          <a:spcPts val="0"/>
                        </a:spcBef>
                        <a:spcAft>
                          <a:spcPts val="0"/>
                        </a:spcAft>
                        <a:buNone/>
                      </a:pPr>
                      <a:r>
                        <a:rPr b="1" lang="en" sz="1100">
                          <a:solidFill>
                            <a:srgbClr val="FFFFFF"/>
                          </a:solidFill>
                          <a:latin typeface="Trebuchet MS"/>
                          <a:ea typeface="Trebuchet MS"/>
                          <a:cs typeface="Trebuchet MS"/>
                          <a:sym typeface="Trebuchet MS"/>
                        </a:rPr>
                        <a:t>Ratio (%)</a:t>
                      </a:r>
                      <a:endParaRPr b="1" sz="1100">
                        <a:solidFill>
                          <a:srgbClr val="FFFFFF"/>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BF8F00"/>
                    </a:solidFill>
                  </a:tcPr>
                </a:tc>
              </a:tr>
              <a:tr h="271850">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Sprint 1</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20</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20</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100</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FFC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2CC"/>
                    </a:solidFill>
                  </a:tcPr>
                </a:tc>
              </a:tr>
              <a:tr h="271850">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Sprint 2</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41</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41</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100</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FFC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FFF"/>
                    </a:solidFill>
                  </a:tcPr>
                </a:tc>
              </a:tr>
              <a:tr h="271850">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Sprint 3</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27</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27</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100</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FFC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2CC"/>
                    </a:solidFill>
                  </a:tcPr>
                </a:tc>
              </a:tr>
              <a:tr h="271850">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Sprint 4</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45</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45</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100</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FFC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FFF"/>
                    </a:solidFill>
                  </a:tcPr>
                </a:tc>
              </a:tr>
              <a:tr h="271850">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Sprint 5</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38</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34</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89.47</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FFC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2CC"/>
                    </a:solidFill>
                  </a:tcPr>
                </a:tc>
              </a:tr>
              <a:tr h="219400">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Sprint 6</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38</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37</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97.37</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FFC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FFF"/>
                    </a:solidFill>
                  </a:tcPr>
                </a:tc>
              </a:tr>
              <a:tr h="219400">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Sprint 7</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36</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36</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100</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FFC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2CC"/>
                    </a:solidFill>
                  </a:tcPr>
                </a:tc>
              </a:tr>
              <a:tr h="271850">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Sprint 8</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35</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35</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806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800">
                          <a:solidFill>
                            <a:srgbClr val="806000"/>
                          </a:solidFill>
                          <a:latin typeface="Trebuchet MS"/>
                          <a:ea typeface="Trebuchet MS"/>
                          <a:cs typeface="Trebuchet MS"/>
                          <a:sym typeface="Trebuchet MS"/>
                        </a:rPr>
                        <a:t>100</a:t>
                      </a:r>
                      <a:endParaRPr sz="800">
                        <a:solidFill>
                          <a:srgbClr val="806000"/>
                        </a:solidFill>
                        <a:latin typeface="Trebuchet MS"/>
                        <a:ea typeface="Trebuchet MS"/>
                        <a:cs typeface="Trebuchet MS"/>
                        <a:sym typeface="Trebuchet MS"/>
                      </a:endParaRPr>
                    </a:p>
                  </a:txBody>
                  <a:tcPr marT="91425" marB="91425" marR="91425" marL="91425">
                    <a:lnL cap="flat" cmpd="sng" w="19050">
                      <a:solidFill>
                        <a:srgbClr val="806000"/>
                      </a:solidFill>
                      <a:prstDash val="solid"/>
                      <a:round/>
                      <a:headEnd len="sm" w="sm" type="none"/>
                      <a:tailEnd len="sm" w="sm" type="none"/>
                    </a:lnL>
                    <a:lnR cap="flat" cmpd="sng" w="19050">
                      <a:solidFill>
                        <a:srgbClr val="FFC000"/>
                      </a:solidFill>
                      <a:prstDash val="solid"/>
                      <a:round/>
                      <a:headEnd len="sm" w="sm" type="none"/>
                      <a:tailEnd len="sm" w="sm" type="none"/>
                    </a:lnR>
                    <a:lnT cap="flat" cmpd="sng" w="19050">
                      <a:solidFill>
                        <a:srgbClr val="806000"/>
                      </a:solidFill>
                      <a:prstDash val="solid"/>
                      <a:round/>
                      <a:headEnd len="sm" w="sm" type="none"/>
                      <a:tailEnd len="sm" w="sm" type="none"/>
                    </a:lnT>
                    <a:lnB cap="flat" cmpd="sng" w="19050">
                      <a:solidFill>
                        <a:srgbClr val="806000"/>
                      </a:solidFill>
                      <a:prstDash val="solid"/>
                      <a:round/>
                      <a:headEnd len="sm" w="sm" type="none"/>
                      <a:tailEnd len="sm" w="sm" type="none"/>
                    </a:lnB>
                    <a:solidFill>
                      <a:srgbClr val="FFFFFF"/>
                    </a:solidFill>
                  </a:tcPr>
                </a:tc>
              </a:tr>
            </a:tbl>
          </a:graphicData>
        </a:graphic>
      </p:graphicFrame>
      <p:sp>
        <p:nvSpPr>
          <p:cNvPr id="538" name="Google Shape;538;p61"/>
          <p:cNvSpPr txBox="1"/>
          <p:nvPr/>
        </p:nvSpPr>
        <p:spPr>
          <a:xfrm>
            <a:off x="5091075" y="4181650"/>
            <a:ext cx="338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39" name="Google Shape;539;p61"/>
          <p:cNvSpPr/>
          <p:nvPr/>
        </p:nvSpPr>
        <p:spPr>
          <a:xfrm>
            <a:off x="6448075" y="1784000"/>
            <a:ext cx="2207400" cy="536100"/>
          </a:xfrm>
          <a:prstGeom prst="wedgeRectCallout">
            <a:avLst>
              <a:gd fmla="val -72312" name="adj1"/>
              <a:gd fmla="val 6249" name="adj2"/>
            </a:avLst>
          </a:prstGeom>
          <a:solidFill>
            <a:srgbClr val="FEF2CD"/>
          </a:solidFill>
          <a:ln cap="flat" cmpd="sng" w="19050">
            <a:solidFill>
              <a:srgbClr val="806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806000"/>
                </a:solidFill>
                <a:latin typeface="Trebuchet MS"/>
                <a:ea typeface="Trebuchet MS"/>
                <a:cs typeface="Trebuchet MS"/>
                <a:sym typeface="Trebuchet MS"/>
              </a:rPr>
              <a:t>Average Committed Completed Ratio = 99%</a:t>
            </a:r>
            <a:endParaRPr sz="1000">
              <a:solidFill>
                <a:srgbClr val="806000"/>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7"/>
          <p:cNvSpPr txBox="1"/>
          <p:nvPr/>
        </p:nvSpPr>
        <p:spPr>
          <a:xfrm>
            <a:off x="1073800" y="1485900"/>
            <a:ext cx="4230300" cy="266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As the population is increasing the amount of waste produced is also increasing.</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The world produces 2.01 billion tons of urban solid waste yearly, with the United States being the highest producer of waste.</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Most of the waste produced remains unprocessed due to a lack of recycling knowledge.</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Squander app overcomes this problem by providing a way for waste recycling through a machine learning platform.</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Trebuchet MS"/>
              <a:ea typeface="Trebuchet MS"/>
              <a:cs typeface="Trebuchet MS"/>
              <a:sym typeface="Trebuchet MS"/>
            </a:endParaRPr>
          </a:p>
        </p:txBody>
      </p:sp>
      <p:pic>
        <p:nvPicPr>
          <p:cNvPr id="202" name="Google Shape;202;p17"/>
          <p:cNvPicPr preferRelativeResize="0"/>
          <p:nvPr/>
        </p:nvPicPr>
        <p:blipFill rotWithShape="1">
          <a:blip r:embed="rId3">
            <a:alphaModFix/>
          </a:blip>
          <a:srcRect b="0" l="0" r="0" t="0"/>
          <a:stretch/>
        </p:blipFill>
        <p:spPr>
          <a:xfrm>
            <a:off x="5304100" y="1664747"/>
            <a:ext cx="3069076" cy="2190075"/>
          </a:xfrm>
          <a:prstGeom prst="rect">
            <a:avLst/>
          </a:prstGeom>
          <a:noFill/>
          <a:ln>
            <a:noFill/>
          </a:ln>
        </p:spPr>
      </p:pic>
      <p:sp>
        <p:nvSpPr>
          <p:cNvPr id="203" name="Google Shape;203;p17"/>
          <p:cNvSpPr/>
          <p:nvPr/>
        </p:nvSpPr>
        <p:spPr>
          <a:xfrm>
            <a:off x="2325675" y="463525"/>
            <a:ext cx="4230300" cy="579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7F6000"/>
                </a:solidFill>
                <a:latin typeface="Nunito ExtraBold"/>
                <a:ea typeface="Nunito ExtraBold"/>
                <a:cs typeface="Nunito ExtraBold"/>
                <a:sym typeface="Nunito ExtraBold"/>
              </a:rPr>
              <a:t>PROBLEM STATEMENT</a:t>
            </a:r>
            <a:endParaRPr b="0" i="0" sz="1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62"/>
          <p:cNvPicPr preferRelativeResize="0"/>
          <p:nvPr/>
        </p:nvPicPr>
        <p:blipFill rotWithShape="1">
          <a:blip r:embed="rId3">
            <a:alphaModFix/>
          </a:blip>
          <a:srcRect b="0" l="0" r="0" t="0"/>
          <a:stretch/>
        </p:blipFill>
        <p:spPr>
          <a:xfrm>
            <a:off x="1413275" y="951750"/>
            <a:ext cx="6560445" cy="3690251"/>
          </a:xfrm>
          <a:prstGeom prst="rect">
            <a:avLst/>
          </a:prstGeom>
          <a:noFill/>
          <a:ln>
            <a:noFill/>
          </a:ln>
        </p:spPr>
      </p:pic>
      <p:sp>
        <p:nvSpPr>
          <p:cNvPr id="545" name="Google Shape;545;p62"/>
          <p:cNvSpPr/>
          <p:nvPr/>
        </p:nvSpPr>
        <p:spPr>
          <a:xfrm>
            <a:off x="2482050" y="593450"/>
            <a:ext cx="4422900" cy="555000"/>
          </a:xfrm>
          <a:prstGeom prst="rect">
            <a:avLst/>
          </a:prstGeom>
          <a:solidFill>
            <a:srgbClr val="FFF2CC"/>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7F6000"/>
                </a:solidFill>
                <a:latin typeface="Nunito ExtraBold"/>
                <a:ea typeface="Nunito ExtraBold"/>
                <a:cs typeface="Nunito ExtraBold"/>
                <a:sym typeface="Nunito ExtraBold"/>
              </a:rPr>
              <a:t>RETROSPECTIVE</a:t>
            </a:r>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grpSp>
        <p:nvGrpSpPr>
          <p:cNvPr id="550" name="Google Shape;550;p63"/>
          <p:cNvGrpSpPr/>
          <p:nvPr/>
        </p:nvGrpSpPr>
        <p:grpSpPr>
          <a:xfrm>
            <a:off x="1216175" y="3621854"/>
            <a:ext cx="6701321" cy="643500"/>
            <a:chOff x="1593000" y="2322568"/>
            <a:chExt cx="6346549" cy="643500"/>
          </a:xfrm>
        </p:grpSpPr>
        <p:sp>
          <p:nvSpPr>
            <p:cNvPr id="551" name="Google Shape;551;p63"/>
            <p:cNvSpPr/>
            <p:nvPr/>
          </p:nvSpPr>
          <p:spPr>
            <a:xfrm>
              <a:off x="3728375" y="2322568"/>
              <a:ext cx="3822600" cy="6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63"/>
            <p:cNvSpPr/>
            <p:nvPr/>
          </p:nvSpPr>
          <p:spPr>
            <a:xfrm flipH="1">
              <a:off x="2283025" y="2322575"/>
              <a:ext cx="1844400" cy="642600"/>
            </a:xfrm>
            <a:prstGeom prst="rect">
              <a:avLst/>
            </a:prstGeom>
            <a:solidFill>
              <a:srgbClr val="BF9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63"/>
            <p:cNvSpPr/>
            <p:nvPr/>
          </p:nvSpPr>
          <p:spPr>
            <a:xfrm rot="-5400000">
              <a:off x="3501574" y="1934671"/>
              <a:ext cx="643356" cy="1419149"/>
            </a:xfrm>
            <a:prstGeom prst="flowChartOffpageConnector">
              <a:avLst/>
            </a:prstGeom>
            <a:solidFill>
              <a:srgbClr val="BF9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63"/>
            <p:cNvSpPr/>
            <p:nvPr/>
          </p:nvSpPr>
          <p:spPr>
            <a:xfrm>
              <a:off x="2342625" y="2399951"/>
              <a:ext cx="1940700" cy="495900"/>
            </a:xfrm>
            <a:prstGeom prst="rect">
              <a:avLst/>
            </a:prstGeom>
            <a:solidFill>
              <a:srgbClr val="BF9000"/>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Trebuchet MS"/>
                  <a:ea typeface="Trebuchet MS"/>
                  <a:cs typeface="Trebuchet MS"/>
                  <a:sym typeface="Trebuchet MS"/>
                </a:rPr>
                <a:t>Future Actions</a:t>
              </a:r>
              <a:endParaRPr b="0" i="0" sz="1200" u="none" cap="none" strike="noStrike">
                <a:solidFill>
                  <a:srgbClr val="FFFFFF"/>
                </a:solidFill>
                <a:latin typeface="Trebuchet MS"/>
                <a:ea typeface="Trebuchet MS"/>
                <a:cs typeface="Trebuchet MS"/>
                <a:sym typeface="Trebuchet MS"/>
              </a:endParaRPr>
            </a:p>
          </p:txBody>
        </p:sp>
        <p:sp>
          <p:nvSpPr>
            <p:cNvPr id="555" name="Google Shape;555;p63"/>
            <p:cNvSpPr/>
            <p:nvPr/>
          </p:nvSpPr>
          <p:spPr>
            <a:xfrm>
              <a:off x="1593000" y="2322568"/>
              <a:ext cx="690000" cy="642300"/>
            </a:xfrm>
            <a:prstGeom prst="rect">
              <a:avLst/>
            </a:prstGeom>
            <a:solidFill>
              <a:srgbClr val="BF9000"/>
            </a:solidFill>
            <a:ln>
              <a:noFill/>
            </a:ln>
            <a:effectLst>
              <a:outerShdw blurRad="71438" rotWithShape="0" algn="bl" dir="2700000" dist="28575">
                <a:srgbClr val="000000">
                  <a:alpha val="1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63"/>
            <p:cNvSpPr/>
            <p:nvPr/>
          </p:nvSpPr>
          <p:spPr>
            <a:xfrm>
              <a:off x="1593000" y="2322575"/>
              <a:ext cx="690000" cy="642600"/>
            </a:xfrm>
            <a:prstGeom prst="rect">
              <a:avLst/>
            </a:prstGeom>
            <a:solidFill>
              <a:srgbClr val="BF9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Thin"/>
                  <a:ea typeface="Roboto Thin"/>
                  <a:cs typeface="Roboto Thin"/>
                  <a:sym typeface="Roboto Thin"/>
                </a:rPr>
                <a:t>03</a:t>
              </a:r>
              <a:endParaRPr b="0" i="0" sz="1900" u="none" cap="none" strike="noStrike">
                <a:solidFill>
                  <a:srgbClr val="FFFFFF"/>
                </a:solidFill>
                <a:latin typeface="Roboto Thin"/>
                <a:ea typeface="Roboto Thin"/>
                <a:cs typeface="Roboto Thin"/>
                <a:sym typeface="Roboto Thin"/>
              </a:endParaRPr>
            </a:p>
          </p:txBody>
        </p:sp>
        <p:sp>
          <p:nvSpPr>
            <p:cNvPr id="557" name="Google Shape;557;p63"/>
            <p:cNvSpPr/>
            <p:nvPr/>
          </p:nvSpPr>
          <p:spPr>
            <a:xfrm>
              <a:off x="4540249" y="2323739"/>
              <a:ext cx="3399300" cy="642300"/>
            </a:xfrm>
            <a:prstGeom prst="rect">
              <a:avLst/>
            </a:prstGeom>
            <a:solidFill>
              <a:srgbClr val="FFFFFF"/>
            </a:solidFill>
            <a:ln>
              <a:noFill/>
            </a:ln>
          </p:spPr>
          <p:txBody>
            <a:bodyPr anchorCtr="0" anchor="ctr" bIns="91425" lIns="91425" spcFirstLastPara="1" rIns="91425" wrap="square" tIns="91425">
              <a:noAutofit/>
            </a:bodyPr>
            <a:lstStyle/>
            <a:p>
              <a:pPr indent="-285750" lvl="0" marL="457200" rtl="0" algn="l">
                <a:lnSpc>
                  <a:spcPct val="90000"/>
                </a:lnSpc>
                <a:spcBef>
                  <a:spcPts val="0"/>
                </a:spcBef>
                <a:spcAft>
                  <a:spcPts val="0"/>
                </a:spcAft>
                <a:buClr>
                  <a:srgbClr val="BF9000"/>
                </a:buClr>
                <a:buSzPts val="900"/>
                <a:buFont typeface="Trebuchet MS"/>
                <a:buChar char="●"/>
              </a:pPr>
              <a:r>
                <a:rPr lang="en" sz="900">
                  <a:solidFill>
                    <a:srgbClr val="BF9000"/>
                  </a:solidFill>
                  <a:latin typeface="Trebuchet MS"/>
                  <a:ea typeface="Trebuchet MS"/>
                  <a:cs typeface="Trebuchet MS"/>
                  <a:sym typeface="Trebuchet MS"/>
                </a:rPr>
                <a:t>Implementing daily scrum principles.</a:t>
              </a:r>
              <a:endParaRPr sz="900">
                <a:solidFill>
                  <a:srgbClr val="BF9000"/>
                </a:solidFill>
                <a:latin typeface="Trebuchet MS"/>
                <a:ea typeface="Trebuchet MS"/>
                <a:cs typeface="Trebuchet MS"/>
                <a:sym typeface="Trebuchet MS"/>
              </a:endParaRPr>
            </a:p>
            <a:p>
              <a:pPr indent="-285750" lvl="0" marL="457200" rtl="0" algn="l">
                <a:lnSpc>
                  <a:spcPct val="90000"/>
                </a:lnSpc>
                <a:spcBef>
                  <a:spcPts val="0"/>
                </a:spcBef>
                <a:spcAft>
                  <a:spcPts val="0"/>
                </a:spcAft>
                <a:buClr>
                  <a:srgbClr val="BF9000"/>
                </a:buClr>
                <a:buSzPts val="900"/>
                <a:buFont typeface="Trebuchet MS"/>
                <a:buChar char="●"/>
              </a:pPr>
              <a:r>
                <a:rPr lang="en" sz="900">
                  <a:solidFill>
                    <a:srgbClr val="BF9000"/>
                  </a:solidFill>
                  <a:latin typeface="Trebuchet MS"/>
                  <a:ea typeface="Trebuchet MS"/>
                  <a:cs typeface="Trebuchet MS"/>
                  <a:sym typeface="Trebuchet MS"/>
                </a:rPr>
                <a:t>Interactive activities to improve team engagement.</a:t>
              </a:r>
              <a:endParaRPr sz="900">
                <a:solidFill>
                  <a:srgbClr val="BF9000"/>
                </a:solidFill>
                <a:latin typeface="Trebuchet MS"/>
                <a:ea typeface="Trebuchet MS"/>
                <a:cs typeface="Trebuchet MS"/>
                <a:sym typeface="Trebuchet MS"/>
              </a:endParaRPr>
            </a:p>
          </p:txBody>
        </p:sp>
      </p:grpSp>
      <p:grpSp>
        <p:nvGrpSpPr>
          <p:cNvPr id="558" name="Google Shape;558;p63"/>
          <p:cNvGrpSpPr/>
          <p:nvPr/>
        </p:nvGrpSpPr>
        <p:grpSpPr>
          <a:xfrm>
            <a:off x="1216175" y="2661936"/>
            <a:ext cx="6574613" cy="643500"/>
            <a:chOff x="1593000" y="2322568"/>
            <a:chExt cx="6226549" cy="643500"/>
          </a:xfrm>
        </p:grpSpPr>
        <p:sp>
          <p:nvSpPr>
            <p:cNvPr id="559" name="Google Shape;559;p63"/>
            <p:cNvSpPr/>
            <p:nvPr/>
          </p:nvSpPr>
          <p:spPr>
            <a:xfrm>
              <a:off x="3728375" y="2322568"/>
              <a:ext cx="3822600" cy="6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63"/>
            <p:cNvSpPr/>
            <p:nvPr/>
          </p:nvSpPr>
          <p:spPr>
            <a:xfrm flipH="1">
              <a:off x="2283025" y="2322575"/>
              <a:ext cx="1844400" cy="642600"/>
            </a:xfrm>
            <a:prstGeom prst="rect">
              <a:avLst/>
            </a:prstGeom>
            <a:solidFill>
              <a:srgbClr val="BF9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63"/>
            <p:cNvSpPr/>
            <p:nvPr/>
          </p:nvSpPr>
          <p:spPr>
            <a:xfrm rot="-5400000">
              <a:off x="3501574" y="1934671"/>
              <a:ext cx="643356" cy="1419149"/>
            </a:xfrm>
            <a:prstGeom prst="flowChartOffpageConnector">
              <a:avLst/>
            </a:prstGeom>
            <a:solidFill>
              <a:srgbClr val="BF9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63"/>
            <p:cNvSpPr/>
            <p:nvPr/>
          </p:nvSpPr>
          <p:spPr>
            <a:xfrm>
              <a:off x="2342625" y="2399951"/>
              <a:ext cx="1940700" cy="495900"/>
            </a:xfrm>
            <a:prstGeom prst="rect">
              <a:avLst/>
            </a:prstGeom>
            <a:solidFill>
              <a:srgbClr val="BF9000"/>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Trebuchet MS"/>
                  <a:ea typeface="Trebuchet MS"/>
                  <a:cs typeface="Trebuchet MS"/>
                  <a:sym typeface="Trebuchet MS"/>
                </a:rPr>
                <a:t>What needs improvement</a:t>
              </a:r>
              <a:endParaRPr b="0" i="0" sz="1200" u="none" cap="none" strike="noStrike">
                <a:solidFill>
                  <a:srgbClr val="FFFFFF"/>
                </a:solidFill>
                <a:latin typeface="Trebuchet MS"/>
                <a:ea typeface="Trebuchet MS"/>
                <a:cs typeface="Trebuchet MS"/>
                <a:sym typeface="Trebuchet MS"/>
              </a:endParaRPr>
            </a:p>
          </p:txBody>
        </p:sp>
        <p:sp>
          <p:nvSpPr>
            <p:cNvPr id="563" name="Google Shape;563;p63"/>
            <p:cNvSpPr/>
            <p:nvPr/>
          </p:nvSpPr>
          <p:spPr>
            <a:xfrm>
              <a:off x="1593000" y="2322568"/>
              <a:ext cx="690000" cy="642300"/>
            </a:xfrm>
            <a:prstGeom prst="rect">
              <a:avLst/>
            </a:prstGeom>
            <a:solidFill>
              <a:srgbClr val="BF9000"/>
            </a:solidFill>
            <a:ln>
              <a:noFill/>
            </a:ln>
            <a:effectLst>
              <a:outerShdw blurRad="71438" rotWithShape="0" algn="bl" dir="2700000" dist="28575">
                <a:srgbClr val="000000">
                  <a:alpha val="1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63"/>
            <p:cNvSpPr/>
            <p:nvPr/>
          </p:nvSpPr>
          <p:spPr>
            <a:xfrm>
              <a:off x="1593000" y="2322575"/>
              <a:ext cx="690000" cy="642600"/>
            </a:xfrm>
            <a:prstGeom prst="rect">
              <a:avLst/>
            </a:prstGeom>
            <a:solidFill>
              <a:srgbClr val="BF9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Thin"/>
                  <a:ea typeface="Roboto Thin"/>
                  <a:cs typeface="Roboto Thin"/>
                  <a:sym typeface="Roboto Thin"/>
                </a:rPr>
                <a:t>02</a:t>
              </a:r>
              <a:endParaRPr b="0" i="0" sz="2000" u="none" cap="none" strike="noStrike">
                <a:solidFill>
                  <a:srgbClr val="FFFFFF"/>
                </a:solidFill>
                <a:latin typeface="Roboto Thin"/>
                <a:ea typeface="Roboto Thin"/>
                <a:cs typeface="Roboto Thin"/>
                <a:sym typeface="Roboto Thin"/>
              </a:endParaRPr>
            </a:p>
          </p:txBody>
        </p:sp>
        <p:sp>
          <p:nvSpPr>
            <p:cNvPr id="565" name="Google Shape;565;p63"/>
            <p:cNvSpPr/>
            <p:nvPr/>
          </p:nvSpPr>
          <p:spPr>
            <a:xfrm>
              <a:off x="4540249" y="2323757"/>
              <a:ext cx="3279300" cy="642300"/>
            </a:xfrm>
            <a:prstGeom prst="rect">
              <a:avLst/>
            </a:prstGeom>
            <a:solidFill>
              <a:srgbClr val="FFFFFF"/>
            </a:solidFill>
            <a:ln>
              <a:noFill/>
            </a:ln>
          </p:spPr>
          <p:txBody>
            <a:bodyPr anchorCtr="0" anchor="ctr" bIns="91425" lIns="91425" spcFirstLastPara="1" rIns="91425" wrap="square" tIns="91425">
              <a:noAutofit/>
            </a:bodyPr>
            <a:lstStyle/>
            <a:p>
              <a:pPr indent="-285750" lvl="0" marL="457200" rtl="0" algn="l">
                <a:lnSpc>
                  <a:spcPct val="90000"/>
                </a:lnSpc>
                <a:spcBef>
                  <a:spcPts val="0"/>
                </a:spcBef>
                <a:spcAft>
                  <a:spcPts val="0"/>
                </a:spcAft>
                <a:buClr>
                  <a:srgbClr val="BF9000"/>
                </a:buClr>
                <a:buSzPts val="900"/>
                <a:buFont typeface="Trebuchet MS"/>
                <a:buChar char="●"/>
              </a:pPr>
              <a:r>
                <a:rPr lang="en" sz="900">
                  <a:solidFill>
                    <a:srgbClr val="BF9000"/>
                  </a:solidFill>
                  <a:latin typeface="Trebuchet MS"/>
                  <a:ea typeface="Trebuchet MS"/>
                  <a:cs typeface="Trebuchet MS"/>
                  <a:sym typeface="Trebuchet MS"/>
                </a:rPr>
                <a:t>Implementing daily scrum principles</a:t>
              </a:r>
              <a:endParaRPr sz="900">
                <a:solidFill>
                  <a:srgbClr val="BF9000"/>
                </a:solidFill>
                <a:latin typeface="Trebuchet MS"/>
                <a:ea typeface="Trebuchet MS"/>
                <a:cs typeface="Trebuchet MS"/>
                <a:sym typeface="Trebuchet MS"/>
              </a:endParaRPr>
            </a:p>
            <a:p>
              <a:pPr indent="-285750" lvl="0" marL="457200" rtl="0" algn="l">
                <a:lnSpc>
                  <a:spcPct val="90000"/>
                </a:lnSpc>
                <a:spcBef>
                  <a:spcPts val="0"/>
                </a:spcBef>
                <a:spcAft>
                  <a:spcPts val="0"/>
                </a:spcAft>
                <a:buClr>
                  <a:srgbClr val="BF9000"/>
                </a:buClr>
                <a:buSzPts val="900"/>
                <a:buFont typeface="Trebuchet MS"/>
                <a:buChar char="●"/>
              </a:pPr>
              <a:r>
                <a:rPr lang="en" sz="900">
                  <a:solidFill>
                    <a:srgbClr val="BF9000"/>
                  </a:solidFill>
                  <a:latin typeface="Trebuchet MS"/>
                  <a:ea typeface="Trebuchet MS"/>
                  <a:cs typeface="Trebuchet MS"/>
                  <a:sym typeface="Trebuchet MS"/>
                </a:rPr>
                <a:t>Allocate some time for </a:t>
              </a:r>
              <a:r>
                <a:rPr lang="en" sz="900">
                  <a:solidFill>
                    <a:srgbClr val="BF9000"/>
                  </a:solidFill>
                  <a:latin typeface="Trebuchet MS"/>
                  <a:ea typeface="Trebuchet MS"/>
                  <a:cs typeface="Trebuchet MS"/>
                  <a:sym typeface="Trebuchet MS"/>
                </a:rPr>
                <a:t>knowledge</a:t>
              </a:r>
              <a:r>
                <a:rPr lang="en" sz="900">
                  <a:solidFill>
                    <a:srgbClr val="BF9000"/>
                  </a:solidFill>
                  <a:latin typeface="Trebuchet MS"/>
                  <a:ea typeface="Trebuchet MS"/>
                  <a:cs typeface="Trebuchet MS"/>
                  <a:sym typeface="Trebuchet MS"/>
                </a:rPr>
                <a:t> sharing.</a:t>
              </a:r>
              <a:endParaRPr sz="900">
                <a:solidFill>
                  <a:srgbClr val="BF9000"/>
                </a:solidFill>
                <a:latin typeface="Trebuchet MS"/>
                <a:ea typeface="Trebuchet MS"/>
                <a:cs typeface="Trebuchet MS"/>
                <a:sym typeface="Trebuchet MS"/>
              </a:endParaRPr>
            </a:p>
          </p:txBody>
        </p:sp>
      </p:grpSp>
      <p:grpSp>
        <p:nvGrpSpPr>
          <p:cNvPr id="566" name="Google Shape;566;p63"/>
          <p:cNvGrpSpPr/>
          <p:nvPr/>
        </p:nvGrpSpPr>
        <p:grpSpPr>
          <a:xfrm>
            <a:off x="1211982" y="1702000"/>
            <a:ext cx="6705451" cy="643500"/>
            <a:chOff x="1593000" y="2322568"/>
            <a:chExt cx="6348657" cy="643500"/>
          </a:xfrm>
        </p:grpSpPr>
        <p:sp>
          <p:nvSpPr>
            <p:cNvPr id="567" name="Google Shape;567;p63"/>
            <p:cNvSpPr/>
            <p:nvPr/>
          </p:nvSpPr>
          <p:spPr>
            <a:xfrm>
              <a:off x="3728375" y="2322568"/>
              <a:ext cx="3822600" cy="6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63"/>
            <p:cNvSpPr/>
            <p:nvPr/>
          </p:nvSpPr>
          <p:spPr>
            <a:xfrm flipH="1">
              <a:off x="2283025" y="2322575"/>
              <a:ext cx="1844400" cy="642600"/>
            </a:xfrm>
            <a:prstGeom prst="rect">
              <a:avLst/>
            </a:prstGeom>
            <a:solidFill>
              <a:srgbClr val="BF9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F9000"/>
                </a:solidFill>
                <a:latin typeface="Arial"/>
                <a:ea typeface="Arial"/>
                <a:cs typeface="Arial"/>
                <a:sym typeface="Arial"/>
              </a:endParaRPr>
            </a:p>
          </p:txBody>
        </p:sp>
        <p:sp>
          <p:nvSpPr>
            <p:cNvPr id="569" name="Google Shape;569;p63"/>
            <p:cNvSpPr/>
            <p:nvPr/>
          </p:nvSpPr>
          <p:spPr>
            <a:xfrm rot="-5400000">
              <a:off x="3501574" y="1934671"/>
              <a:ext cx="643356" cy="1419149"/>
            </a:xfrm>
            <a:prstGeom prst="flowChartOffpageConnector">
              <a:avLst/>
            </a:prstGeom>
            <a:solidFill>
              <a:srgbClr val="BF9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F9000"/>
                </a:solidFill>
                <a:latin typeface="Arial"/>
                <a:ea typeface="Arial"/>
                <a:cs typeface="Arial"/>
                <a:sym typeface="Arial"/>
              </a:endParaRPr>
            </a:p>
          </p:txBody>
        </p:sp>
        <p:sp>
          <p:nvSpPr>
            <p:cNvPr id="570" name="Google Shape;570;p63"/>
            <p:cNvSpPr/>
            <p:nvPr/>
          </p:nvSpPr>
          <p:spPr>
            <a:xfrm>
              <a:off x="2342625" y="2399951"/>
              <a:ext cx="1940700" cy="495900"/>
            </a:xfrm>
            <a:prstGeom prst="rect">
              <a:avLst/>
            </a:prstGeom>
            <a:solidFill>
              <a:srgbClr val="BF9000"/>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Trebuchet MS"/>
                  <a:ea typeface="Trebuchet MS"/>
                  <a:cs typeface="Trebuchet MS"/>
                  <a:sym typeface="Trebuchet MS"/>
                </a:rPr>
                <a:t>What went well</a:t>
              </a:r>
              <a:endParaRPr b="0" i="0" sz="1200" u="none" cap="none" strike="noStrike">
                <a:solidFill>
                  <a:srgbClr val="FFFFFF"/>
                </a:solidFill>
                <a:latin typeface="Trebuchet MS"/>
                <a:ea typeface="Trebuchet MS"/>
                <a:cs typeface="Trebuchet MS"/>
                <a:sym typeface="Trebuchet MS"/>
              </a:endParaRPr>
            </a:p>
          </p:txBody>
        </p:sp>
        <p:sp>
          <p:nvSpPr>
            <p:cNvPr id="571" name="Google Shape;571;p63"/>
            <p:cNvSpPr/>
            <p:nvPr/>
          </p:nvSpPr>
          <p:spPr>
            <a:xfrm>
              <a:off x="1593000" y="2322568"/>
              <a:ext cx="690000" cy="642300"/>
            </a:xfrm>
            <a:prstGeom prst="rect">
              <a:avLst/>
            </a:prstGeom>
            <a:solidFill>
              <a:srgbClr val="BF9000"/>
            </a:solidFill>
            <a:ln>
              <a:noFill/>
            </a:ln>
            <a:effectLst>
              <a:outerShdw blurRad="71438" rotWithShape="0" algn="bl" dir="2700000" dist="28575">
                <a:srgbClr val="000000">
                  <a:alpha val="1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63"/>
            <p:cNvSpPr/>
            <p:nvPr/>
          </p:nvSpPr>
          <p:spPr>
            <a:xfrm>
              <a:off x="1593000" y="2322575"/>
              <a:ext cx="690000" cy="642600"/>
            </a:xfrm>
            <a:prstGeom prst="rect">
              <a:avLst/>
            </a:prstGeom>
            <a:solidFill>
              <a:srgbClr val="BF9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Thin"/>
                  <a:ea typeface="Roboto Thin"/>
                  <a:cs typeface="Roboto Thin"/>
                  <a:sym typeface="Roboto Thin"/>
                </a:rPr>
                <a:t>01</a:t>
              </a:r>
              <a:endParaRPr b="0" i="0" sz="2000" u="none" cap="none" strike="noStrike">
                <a:solidFill>
                  <a:srgbClr val="FFFFFF"/>
                </a:solidFill>
                <a:latin typeface="Roboto Thin"/>
                <a:ea typeface="Roboto Thin"/>
                <a:cs typeface="Roboto Thin"/>
                <a:sym typeface="Roboto Thin"/>
              </a:endParaRPr>
            </a:p>
          </p:txBody>
        </p:sp>
        <p:sp>
          <p:nvSpPr>
            <p:cNvPr id="573" name="Google Shape;573;p63"/>
            <p:cNvSpPr/>
            <p:nvPr/>
          </p:nvSpPr>
          <p:spPr>
            <a:xfrm>
              <a:off x="4540257" y="2323743"/>
              <a:ext cx="3401400" cy="642300"/>
            </a:xfrm>
            <a:prstGeom prst="rect">
              <a:avLst/>
            </a:prstGeom>
            <a:solidFill>
              <a:srgbClr val="FFFFFF"/>
            </a:solidFill>
            <a:ln>
              <a:noFill/>
            </a:ln>
          </p:spPr>
          <p:txBody>
            <a:bodyPr anchorCtr="0" anchor="ctr" bIns="91425" lIns="91425" spcFirstLastPara="1" rIns="91425" wrap="square" tIns="91425">
              <a:noAutofit/>
            </a:bodyPr>
            <a:lstStyle/>
            <a:p>
              <a:pPr indent="-285750" lvl="0" marL="457200" marR="0" rtl="0" algn="l">
                <a:lnSpc>
                  <a:spcPct val="115000"/>
                </a:lnSpc>
                <a:spcBef>
                  <a:spcPts val="0"/>
                </a:spcBef>
                <a:spcAft>
                  <a:spcPts val="0"/>
                </a:spcAft>
                <a:buClr>
                  <a:srgbClr val="BF9000"/>
                </a:buClr>
                <a:buSzPts val="900"/>
                <a:buFont typeface="Trebuchet MS"/>
                <a:buChar char="●"/>
              </a:pPr>
              <a:r>
                <a:rPr lang="en" sz="900">
                  <a:solidFill>
                    <a:srgbClr val="BF9000"/>
                  </a:solidFill>
                  <a:latin typeface="Trebuchet MS"/>
                  <a:ea typeface="Trebuchet MS"/>
                  <a:cs typeface="Trebuchet MS"/>
                  <a:sym typeface="Trebuchet MS"/>
                </a:rPr>
                <a:t>Team involvement.</a:t>
              </a:r>
              <a:endParaRPr sz="900">
                <a:solidFill>
                  <a:srgbClr val="BF9000"/>
                </a:solidFill>
                <a:latin typeface="Trebuchet MS"/>
                <a:ea typeface="Trebuchet MS"/>
                <a:cs typeface="Trebuchet MS"/>
                <a:sym typeface="Trebuchet MS"/>
              </a:endParaRPr>
            </a:p>
            <a:p>
              <a:pPr indent="-285750" lvl="0" marL="457200" rtl="0" algn="l">
                <a:lnSpc>
                  <a:spcPct val="115000"/>
                </a:lnSpc>
                <a:spcBef>
                  <a:spcPts val="0"/>
                </a:spcBef>
                <a:spcAft>
                  <a:spcPts val="0"/>
                </a:spcAft>
                <a:buClr>
                  <a:srgbClr val="BF9000"/>
                </a:buClr>
                <a:buSzPts val="900"/>
                <a:buFont typeface="Trebuchet MS"/>
                <a:buChar char="●"/>
              </a:pPr>
              <a:r>
                <a:rPr lang="en" sz="900">
                  <a:solidFill>
                    <a:srgbClr val="BF9000"/>
                  </a:solidFill>
                  <a:latin typeface="Trebuchet MS"/>
                  <a:ea typeface="Trebuchet MS"/>
                  <a:cs typeface="Trebuchet MS"/>
                  <a:sym typeface="Trebuchet MS"/>
                </a:rPr>
                <a:t>Kept proper track of tasks for each team member.</a:t>
              </a:r>
              <a:endParaRPr sz="900">
                <a:solidFill>
                  <a:srgbClr val="BF9000"/>
                </a:solidFill>
                <a:latin typeface="Trebuchet MS"/>
                <a:ea typeface="Trebuchet MS"/>
                <a:cs typeface="Trebuchet MS"/>
                <a:sym typeface="Trebuchet MS"/>
              </a:endParaRPr>
            </a:p>
          </p:txBody>
        </p:sp>
      </p:grpSp>
      <p:sp>
        <p:nvSpPr>
          <p:cNvPr id="574" name="Google Shape;574;p63"/>
          <p:cNvSpPr/>
          <p:nvPr/>
        </p:nvSpPr>
        <p:spPr>
          <a:xfrm>
            <a:off x="2482050" y="593450"/>
            <a:ext cx="4422900" cy="555000"/>
          </a:xfrm>
          <a:prstGeom prst="rect">
            <a:avLst/>
          </a:prstGeom>
          <a:solidFill>
            <a:srgbClr val="FFF2CC"/>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7F6000"/>
                </a:solidFill>
                <a:latin typeface="Nunito ExtraBold"/>
                <a:ea typeface="Nunito ExtraBold"/>
                <a:cs typeface="Nunito ExtraBold"/>
                <a:sym typeface="Nunito ExtraBold"/>
              </a:rPr>
              <a:t>RETROSPECTIVE</a:t>
            </a:r>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64"/>
          <p:cNvPicPr preferRelativeResize="0"/>
          <p:nvPr/>
        </p:nvPicPr>
        <p:blipFill rotWithShape="1">
          <a:blip r:embed="rId3">
            <a:alphaModFix/>
          </a:blip>
          <a:srcRect b="0" l="0" r="0" t="0"/>
          <a:stretch/>
        </p:blipFill>
        <p:spPr>
          <a:xfrm>
            <a:off x="1999225" y="1310725"/>
            <a:ext cx="4867163" cy="3038500"/>
          </a:xfrm>
          <a:prstGeom prst="rect">
            <a:avLst/>
          </a:prstGeom>
          <a:noFill/>
          <a:ln>
            <a:noFill/>
          </a:ln>
        </p:spPr>
      </p:pic>
      <p:sp>
        <p:nvSpPr>
          <p:cNvPr id="580" name="Google Shape;580;p64"/>
          <p:cNvSpPr/>
          <p:nvPr/>
        </p:nvSpPr>
        <p:spPr>
          <a:xfrm>
            <a:off x="1948175" y="593450"/>
            <a:ext cx="5168700" cy="555000"/>
          </a:xfrm>
          <a:prstGeom prst="rect">
            <a:avLst/>
          </a:prstGeom>
          <a:solidFill>
            <a:srgbClr val="FFF2CC"/>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7F6000"/>
                </a:solidFill>
                <a:latin typeface="Nunito ExtraBold"/>
                <a:ea typeface="Nunito ExtraBold"/>
                <a:cs typeface="Nunito ExtraBold"/>
                <a:sym typeface="Nunito ExtraBold"/>
              </a:rPr>
              <a:t>FUTURE SPRINT</a:t>
            </a:r>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5"/>
          <p:cNvSpPr/>
          <p:nvPr/>
        </p:nvSpPr>
        <p:spPr>
          <a:xfrm>
            <a:off x="1948175" y="593450"/>
            <a:ext cx="5168700" cy="555000"/>
          </a:xfrm>
          <a:prstGeom prst="rect">
            <a:avLst/>
          </a:prstGeom>
          <a:solidFill>
            <a:srgbClr val="FFF2CC"/>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7F6000"/>
                </a:solidFill>
                <a:latin typeface="Nunito ExtraBold"/>
                <a:ea typeface="Nunito ExtraBold"/>
                <a:cs typeface="Nunito ExtraBold"/>
                <a:sym typeface="Nunito ExtraBold"/>
              </a:rPr>
              <a:t>FUTURE SPRINT</a:t>
            </a:r>
            <a:endParaRPr b="0" i="0" sz="600" u="none" cap="none" strike="noStrike">
              <a:solidFill>
                <a:srgbClr val="000000"/>
              </a:solidFill>
              <a:latin typeface="Arial"/>
              <a:ea typeface="Arial"/>
              <a:cs typeface="Arial"/>
              <a:sym typeface="Arial"/>
            </a:endParaRPr>
          </a:p>
        </p:txBody>
      </p:sp>
      <p:sp>
        <p:nvSpPr>
          <p:cNvPr id="586" name="Google Shape;586;p65"/>
          <p:cNvSpPr txBox="1"/>
          <p:nvPr/>
        </p:nvSpPr>
        <p:spPr>
          <a:xfrm>
            <a:off x="544450" y="1165475"/>
            <a:ext cx="772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87" name="Google Shape;587;p65"/>
          <p:cNvSpPr txBox="1"/>
          <p:nvPr/>
        </p:nvSpPr>
        <p:spPr>
          <a:xfrm>
            <a:off x="1070825" y="1389450"/>
            <a:ext cx="6923400" cy="1908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rgbClr val="835C3C"/>
              </a:buClr>
              <a:buSzPts val="2800"/>
              <a:buFont typeface="Calibri"/>
              <a:buChar char="●"/>
            </a:pPr>
            <a:r>
              <a:rPr lang="en" sz="1700">
                <a:solidFill>
                  <a:srgbClr val="BF9000"/>
                </a:solidFill>
                <a:latin typeface="Trebuchet MS"/>
                <a:ea typeface="Trebuchet MS"/>
                <a:cs typeface="Trebuchet MS"/>
                <a:sym typeface="Trebuchet MS"/>
              </a:rPr>
              <a:t>Implement more classes for recognition</a:t>
            </a:r>
            <a:endParaRPr sz="1700">
              <a:solidFill>
                <a:srgbClr val="BF9000"/>
              </a:solidFill>
              <a:latin typeface="Trebuchet MS"/>
              <a:ea typeface="Trebuchet MS"/>
              <a:cs typeface="Trebuchet MS"/>
              <a:sym typeface="Trebuchet MS"/>
            </a:endParaRPr>
          </a:p>
          <a:p>
            <a:pPr indent="-406400" lvl="0" marL="457200" rtl="0" algn="l">
              <a:spcBef>
                <a:spcPts val="0"/>
              </a:spcBef>
              <a:spcAft>
                <a:spcPts val="0"/>
              </a:spcAft>
              <a:buClr>
                <a:srgbClr val="835C3C"/>
              </a:buClr>
              <a:buSzPts val="2800"/>
              <a:buFont typeface="Calibri"/>
              <a:buChar char="●"/>
            </a:pPr>
            <a:r>
              <a:rPr lang="en" sz="1700">
                <a:solidFill>
                  <a:srgbClr val="BF9000"/>
                </a:solidFill>
                <a:latin typeface="Trebuchet MS"/>
                <a:ea typeface="Trebuchet MS"/>
                <a:cs typeface="Trebuchet MS"/>
                <a:sym typeface="Trebuchet MS"/>
              </a:rPr>
              <a:t>Create and register domain name for application</a:t>
            </a:r>
            <a:endParaRPr sz="1700">
              <a:solidFill>
                <a:srgbClr val="BF9000"/>
              </a:solidFill>
              <a:latin typeface="Trebuchet MS"/>
              <a:ea typeface="Trebuchet MS"/>
              <a:cs typeface="Trebuchet MS"/>
              <a:sym typeface="Trebuchet MS"/>
            </a:endParaRPr>
          </a:p>
          <a:p>
            <a:pPr indent="-406400" lvl="0" marL="457200" rtl="0" algn="l">
              <a:spcBef>
                <a:spcPts val="0"/>
              </a:spcBef>
              <a:spcAft>
                <a:spcPts val="0"/>
              </a:spcAft>
              <a:buClr>
                <a:srgbClr val="835C3C"/>
              </a:buClr>
              <a:buSzPts val="2800"/>
              <a:buFont typeface="Calibri"/>
              <a:buChar char="●"/>
            </a:pPr>
            <a:r>
              <a:rPr lang="en" sz="1700">
                <a:solidFill>
                  <a:srgbClr val="BF9000"/>
                </a:solidFill>
                <a:latin typeface="Trebuchet MS"/>
                <a:ea typeface="Trebuchet MS"/>
                <a:cs typeface="Trebuchet MS"/>
                <a:sym typeface="Trebuchet MS"/>
              </a:rPr>
              <a:t>Implement load balancer and network routing in AWS</a:t>
            </a:r>
            <a:endParaRPr sz="1700">
              <a:solidFill>
                <a:srgbClr val="BF9000"/>
              </a:solidFill>
              <a:latin typeface="Trebuchet MS"/>
              <a:ea typeface="Trebuchet MS"/>
              <a:cs typeface="Trebuchet MS"/>
              <a:sym typeface="Trebuchet MS"/>
            </a:endParaRPr>
          </a:p>
          <a:p>
            <a:pPr indent="-406400" lvl="0" marL="457200" rtl="0" algn="l">
              <a:spcBef>
                <a:spcPts val="0"/>
              </a:spcBef>
              <a:spcAft>
                <a:spcPts val="0"/>
              </a:spcAft>
              <a:buClr>
                <a:srgbClr val="835C3C"/>
              </a:buClr>
              <a:buSzPts val="2800"/>
              <a:buFont typeface="Calibri"/>
              <a:buChar char="●"/>
            </a:pPr>
            <a:r>
              <a:rPr lang="en" sz="1700">
                <a:solidFill>
                  <a:srgbClr val="BF9000"/>
                </a:solidFill>
                <a:latin typeface="Trebuchet MS"/>
                <a:ea typeface="Trebuchet MS"/>
                <a:cs typeface="Trebuchet MS"/>
                <a:sym typeface="Trebuchet MS"/>
              </a:rPr>
              <a:t>Develop compatibility across different platforms </a:t>
            </a:r>
            <a:endParaRPr sz="1700">
              <a:solidFill>
                <a:srgbClr val="BF9000"/>
              </a:solidFill>
              <a:latin typeface="Trebuchet MS"/>
              <a:ea typeface="Trebuchet MS"/>
              <a:cs typeface="Trebuchet MS"/>
              <a:sym typeface="Trebuchet M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66"/>
          <p:cNvPicPr preferRelativeResize="0"/>
          <p:nvPr/>
        </p:nvPicPr>
        <p:blipFill rotWithShape="1">
          <a:blip r:embed="rId3">
            <a:alphaModFix/>
          </a:blip>
          <a:srcRect b="6632" l="0" r="0" t="6642"/>
          <a:stretch/>
        </p:blipFill>
        <p:spPr>
          <a:xfrm>
            <a:off x="2655555" y="1153514"/>
            <a:ext cx="3570539" cy="2836471"/>
          </a:xfrm>
          <a:prstGeom prst="rect">
            <a:avLst/>
          </a:prstGeom>
          <a:noFill/>
          <a:ln>
            <a:noFill/>
          </a:ln>
        </p:spPr>
      </p:pic>
      <p:sp>
        <p:nvSpPr>
          <p:cNvPr id="593" name="Google Shape;593;p66"/>
          <p:cNvSpPr/>
          <p:nvPr/>
        </p:nvSpPr>
        <p:spPr>
          <a:xfrm>
            <a:off x="2325675" y="463525"/>
            <a:ext cx="4230300" cy="579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7F6000"/>
                </a:solidFill>
                <a:latin typeface="Nunito ExtraBold"/>
                <a:ea typeface="Nunito ExtraBold"/>
                <a:cs typeface="Nunito ExtraBold"/>
                <a:sym typeface="Nunito ExtraBold"/>
              </a:rPr>
              <a:t>PROJECT DEMO</a:t>
            </a:r>
            <a:endParaRPr b="0" i="0" sz="1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7"/>
          <p:cNvSpPr/>
          <p:nvPr/>
        </p:nvSpPr>
        <p:spPr>
          <a:xfrm>
            <a:off x="2608825" y="415650"/>
            <a:ext cx="4014300" cy="579600"/>
          </a:xfrm>
          <a:prstGeom prst="rect">
            <a:avLst/>
          </a:prstGeom>
          <a:solidFill>
            <a:srgbClr val="FFF2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7F6000"/>
                </a:solidFill>
                <a:latin typeface="Nunito ExtraBold"/>
                <a:ea typeface="Nunito ExtraBold"/>
                <a:cs typeface="Nunito ExtraBold"/>
                <a:sym typeface="Nunito ExtraBold"/>
              </a:rPr>
              <a:t>APP SCREENSHOTS</a:t>
            </a:r>
            <a:endParaRPr b="0" i="0" sz="2800" u="none" cap="none" strike="noStrike">
              <a:solidFill>
                <a:srgbClr val="7F6000"/>
              </a:solidFill>
              <a:latin typeface="Nunito ExtraBold"/>
              <a:ea typeface="Nunito ExtraBold"/>
              <a:cs typeface="Nunito ExtraBold"/>
              <a:sym typeface="Nunito ExtraBold"/>
            </a:endParaRPr>
          </a:p>
        </p:txBody>
      </p:sp>
      <p:sp>
        <p:nvSpPr>
          <p:cNvPr id="599" name="Google Shape;599;p67"/>
          <p:cNvSpPr txBox="1"/>
          <p:nvPr/>
        </p:nvSpPr>
        <p:spPr>
          <a:xfrm>
            <a:off x="2716975" y="1595300"/>
            <a:ext cx="3798000" cy="23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BF9000"/>
                </a:solidFill>
                <a:latin typeface="Trebuchet MS"/>
                <a:ea typeface="Trebuchet MS"/>
                <a:cs typeface="Trebuchet MS"/>
                <a:sym typeface="Trebuchet MS"/>
              </a:rPr>
              <a:t>Detail Screen and Request to Recycling.</a:t>
            </a:r>
            <a:endParaRPr>
              <a:solidFill>
                <a:srgbClr val="BF9000"/>
              </a:solidFill>
              <a:latin typeface="Trebuchet MS"/>
              <a:ea typeface="Trebuchet MS"/>
              <a:cs typeface="Trebuchet MS"/>
              <a:sym typeface="Trebuchet MS"/>
            </a:endParaRPr>
          </a:p>
          <a:p>
            <a:pPr indent="0" lvl="0" marL="0" rtl="0" algn="l">
              <a:spcBef>
                <a:spcPts val="0"/>
              </a:spcBef>
              <a:spcAft>
                <a:spcPts val="0"/>
              </a:spcAft>
              <a:buNone/>
            </a:pPr>
            <a:r>
              <a:t/>
            </a:r>
            <a:endParaRPr>
              <a:solidFill>
                <a:srgbClr val="BF9000"/>
              </a:solidFill>
              <a:latin typeface="Trebuchet MS"/>
              <a:ea typeface="Trebuchet MS"/>
              <a:cs typeface="Trebuchet MS"/>
              <a:sym typeface="Trebuchet MS"/>
            </a:endParaRPr>
          </a:p>
          <a:p>
            <a:pPr indent="-317500" lvl="0" marL="457200" rtl="0" algn="l">
              <a:spcBef>
                <a:spcPts val="0"/>
              </a:spcBef>
              <a:spcAft>
                <a:spcPts val="0"/>
              </a:spcAft>
              <a:buClr>
                <a:schemeClr val="lt1"/>
              </a:buClr>
              <a:buSzPts val="1400"/>
              <a:buFont typeface="Trebuchet MS"/>
              <a:buChar char="●"/>
            </a:pPr>
            <a:r>
              <a:rPr lang="en">
                <a:solidFill>
                  <a:srgbClr val="BF9000"/>
                </a:solidFill>
                <a:latin typeface="Trebuchet MS"/>
                <a:ea typeface="Trebuchet MS"/>
                <a:cs typeface="Trebuchet MS"/>
                <a:sym typeface="Trebuchet MS"/>
              </a:rPr>
              <a:t>After selection of recycle location detail Screen is displayed which shows details of recycling location such as address,contact,website address.</a:t>
            </a:r>
            <a:endParaRPr>
              <a:solidFill>
                <a:srgbClr val="BF9000"/>
              </a:solidFill>
              <a:latin typeface="Trebuchet MS"/>
              <a:ea typeface="Trebuchet MS"/>
              <a:cs typeface="Trebuchet MS"/>
              <a:sym typeface="Trebuchet MS"/>
            </a:endParaRPr>
          </a:p>
          <a:p>
            <a:pPr indent="-317500" lvl="0" marL="457200" rtl="0" algn="l">
              <a:spcBef>
                <a:spcPts val="0"/>
              </a:spcBef>
              <a:spcAft>
                <a:spcPts val="0"/>
              </a:spcAft>
              <a:buClr>
                <a:srgbClr val="BF9000"/>
              </a:buClr>
              <a:buSzPts val="1400"/>
              <a:buFont typeface="Trebuchet MS"/>
              <a:buChar char="●"/>
            </a:pPr>
            <a:r>
              <a:rPr lang="en">
                <a:solidFill>
                  <a:srgbClr val="BF9000"/>
                </a:solidFill>
                <a:latin typeface="Trebuchet MS"/>
                <a:ea typeface="Trebuchet MS"/>
                <a:cs typeface="Trebuchet MS"/>
                <a:sym typeface="Trebuchet MS"/>
              </a:rPr>
              <a:t>On the right is request to </a:t>
            </a:r>
            <a:r>
              <a:rPr lang="en">
                <a:solidFill>
                  <a:srgbClr val="BF9000"/>
                </a:solidFill>
                <a:latin typeface="Trebuchet MS"/>
                <a:ea typeface="Trebuchet MS"/>
                <a:cs typeface="Trebuchet MS"/>
                <a:sym typeface="Trebuchet MS"/>
              </a:rPr>
              <a:t>recycling</a:t>
            </a:r>
            <a:r>
              <a:rPr lang="en">
                <a:solidFill>
                  <a:srgbClr val="BF9000"/>
                </a:solidFill>
                <a:latin typeface="Trebuchet MS"/>
                <a:ea typeface="Trebuchet MS"/>
                <a:cs typeface="Trebuchet MS"/>
                <a:sym typeface="Trebuchet MS"/>
              </a:rPr>
              <a:t> location screen </a:t>
            </a:r>
            <a:r>
              <a:rPr lang="en">
                <a:solidFill>
                  <a:srgbClr val="BF9000"/>
                </a:solidFill>
                <a:latin typeface="Trebuchet MS"/>
                <a:ea typeface="Trebuchet MS"/>
                <a:cs typeface="Trebuchet MS"/>
                <a:sym typeface="Trebuchet MS"/>
              </a:rPr>
              <a:t>which</a:t>
            </a:r>
            <a:r>
              <a:rPr lang="en">
                <a:solidFill>
                  <a:srgbClr val="BF9000"/>
                </a:solidFill>
                <a:latin typeface="Trebuchet MS"/>
                <a:ea typeface="Trebuchet MS"/>
                <a:cs typeface="Trebuchet MS"/>
                <a:sym typeface="Trebuchet MS"/>
              </a:rPr>
              <a:t> is displayed when user clicks </a:t>
            </a:r>
            <a:r>
              <a:rPr lang="en">
                <a:solidFill>
                  <a:srgbClr val="BF9000"/>
                </a:solidFill>
                <a:latin typeface="Trebuchet MS"/>
                <a:ea typeface="Trebuchet MS"/>
                <a:cs typeface="Trebuchet MS"/>
                <a:sym typeface="Trebuchet MS"/>
              </a:rPr>
              <a:t>contact</a:t>
            </a:r>
            <a:r>
              <a:rPr lang="en">
                <a:solidFill>
                  <a:srgbClr val="BF9000"/>
                </a:solidFill>
                <a:latin typeface="Trebuchet MS"/>
                <a:ea typeface="Trebuchet MS"/>
                <a:cs typeface="Trebuchet MS"/>
                <a:sym typeface="Trebuchet MS"/>
              </a:rPr>
              <a:t> button.</a:t>
            </a:r>
            <a:endParaRPr>
              <a:solidFill>
                <a:srgbClr val="BF9000"/>
              </a:solidFill>
              <a:latin typeface="Trebuchet MS"/>
              <a:ea typeface="Trebuchet MS"/>
              <a:cs typeface="Trebuchet MS"/>
              <a:sym typeface="Trebuchet MS"/>
            </a:endParaRPr>
          </a:p>
          <a:p>
            <a:pPr indent="0" lvl="0" marL="457200" rtl="0" algn="l">
              <a:spcBef>
                <a:spcPts val="0"/>
              </a:spcBef>
              <a:spcAft>
                <a:spcPts val="0"/>
              </a:spcAft>
              <a:buNone/>
            </a:pPr>
            <a:r>
              <a:t/>
            </a:r>
            <a:endParaRPr>
              <a:solidFill>
                <a:srgbClr val="BF9000"/>
              </a:solidFill>
              <a:latin typeface="Trebuchet MS"/>
              <a:ea typeface="Trebuchet MS"/>
              <a:cs typeface="Trebuchet MS"/>
              <a:sym typeface="Trebuchet MS"/>
            </a:endParaRPr>
          </a:p>
        </p:txBody>
      </p:sp>
      <p:pic>
        <p:nvPicPr>
          <p:cNvPr id="600" name="Google Shape;600;p67"/>
          <p:cNvPicPr preferRelativeResize="0"/>
          <p:nvPr/>
        </p:nvPicPr>
        <p:blipFill>
          <a:blip r:embed="rId3">
            <a:alphaModFix/>
          </a:blip>
          <a:stretch>
            <a:fillRect/>
          </a:stretch>
        </p:blipFill>
        <p:spPr>
          <a:xfrm>
            <a:off x="6655620" y="1302475"/>
            <a:ext cx="1931604" cy="3435674"/>
          </a:xfrm>
          <a:prstGeom prst="rect">
            <a:avLst/>
          </a:prstGeom>
          <a:noFill/>
          <a:ln>
            <a:noFill/>
          </a:ln>
          <a:effectLst>
            <a:outerShdw blurRad="57150" rotWithShape="0" algn="bl" dir="5400000" dist="19050">
              <a:srgbClr val="000000">
                <a:alpha val="50000"/>
              </a:srgbClr>
            </a:outerShdw>
          </a:effectLst>
        </p:spPr>
      </p:pic>
      <p:pic>
        <p:nvPicPr>
          <p:cNvPr id="601" name="Google Shape;601;p67"/>
          <p:cNvPicPr preferRelativeResize="0"/>
          <p:nvPr/>
        </p:nvPicPr>
        <p:blipFill>
          <a:blip r:embed="rId4">
            <a:alphaModFix/>
          </a:blip>
          <a:stretch>
            <a:fillRect/>
          </a:stretch>
        </p:blipFill>
        <p:spPr>
          <a:xfrm>
            <a:off x="599925" y="1164974"/>
            <a:ext cx="2008899" cy="35731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8"/>
          <p:cNvSpPr/>
          <p:nvPr/>
        </p:nvSpPr>
        <p:spPr>
          <a:xfrm>
            <a:off x="1939025" y="452550"/>
            <a:ext cx="5755800" cy="579600"/>
          </a:xfrm>
          <a:prstGeom prst="rect">
            <a:avLst/>
          </a:prstGeom>
          <a:solidFill>
            <a:srgbClr val="FFF2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7F6000"/>
                </a:solidFill>
                <a:latin typeface="Nunito ExtraBold"/>
                <a:ea typeface="Nunito ExtraBold"/>
                <a:cs typeface="Nunito ExtraBold"/>
                <a:sym typeface="Nunito ExtraBold"/>
              </a:rPr>
              <a:t>APP SCREENSHOTS (Continued) </a:t>
            </a:r>
            <a:endParaRPr b="0" i="0" sz="2800" u="none" cap="none" strike="noStrike">
              <a:solidFill>
                <a:srgbClr val="7F6000"/>
              </a:solidFill>
              <a:latin typeface="Nunito ExtraBold"/>
              <a:ea typeface="Nunito ExtraBold"/>
              <a:cs typeface="Nunito ExtraBold"/>
              <a:sym typeface="Nunito ExtraBold"/>
            </a:endParaRPr>
          </a:p>
        </p:txBody>
      </p:sp>
      <p:sp>
        <p:nvSpPr>
          <p:cNvPr id="607" name="Google Shape;607;p68"/>
          <p:cNvSpPr txBox="1"/>
          <p:nvPr/>
        </p:nvSpPr>
        <p:spPr>
          <a:xfrm>
            <a:off x="4334175" y="1420500"/>
            <a:ext cx="3194400" cy="213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BF9000"/>
                </a:solidFill>
                <a:latin typeface="Trebuchet MS"/>
                <a:ea typeface="Trebuchet MS"/>
                <a:cs typeface="Trebuchet MS"/>
                <a:sym typeface="Trebuchet MS"/>
              </a:rPr>
              <a:t>Request to recycling alert.</a:t>
            </a:r>
            <a:endParaRPr>
              <a:solidFill>
                <a:schemeClr val="lt1"/>
              </a:solidFill>
              <a:latin typeface="Trebuchet MS"/>
              <a:ea typeface="Trebuchet MS"/>
              <a:cs typeface="Trebuchet MS"/>
              <a:sym typeface="Trebuchet MS"/>
            </a:endParaRPr>
          </a:p>
          <a:p>
            <a:pPr indent="-317500" lvl="0" marL="457200" rtl="0" algn="l">
              <a:spcBef>
                <a:spcPts val="0"/>
              </a:spcBef>
              <a:spcAft>
                <a:spcPts val="0"/>
              </a:spcAft>
              <a:buClr>
                <a:srgbClr val="BF9000"/>
              </a:buClr>
              <a:buSzPts val="1400"/>
              <a:buFont typeface="Trebuchet MS"/>
              <a:buChar char="●"/>
            </a:pPr>
            <a:r>
              <a:rPr lang="en">
                <a:solidFill>
                  <a:srgbClr val="BF9000"/>
                </a:solidFill>
                <a:latin typeface="Trebuchet MS"/>
                <a:ea typeface="Trebuchet MS"/>
                <a:cs typeface="Trebuchet MS"/>
                <a:sym typeface="Trebuchet MS"/>
              </a:rPr>
              <a:t>In this screen image of item to be recycled, its name is displayed and description about items is </a:t>
            </a:r>
            <a:r>
              <a:rPr lang="en">
                <a:solidFill>
                  <a:srgbClr val="BF9000"/>
                </a:solidFill>
                <a:latin typeface="Trebuchet MS"/>
                <a:ea typeface="Trebuchet MS"/>
                <a:cs typeface="Trebuchet MS"/>
                <a:sym typeface="Trebuchet MS"/>
              </a:rPr>
              <a:t>entered</a:t>
            </a:r>
            <a:r>
              <a:rPr lang="en">
                <a:solidFill>
                  <a:srgbClr val="BF9000"/>
                </a:solidFill>
                <a:latin typeface="Trebuchet MS"/>
                <a:ea typeface="Trebuchet MS"/>
                <a:cs typeface="Trebuchet MS"/>
                <a:sym typeface="Trebuchet MS"/>
              </a:rPr>
              <a:t> so that request is setup.</a:t>
            </a:r>
            <a:endParaRPr>
              <a:solidFill>
                <a:srgbClr val="BF9000"/>
              </a:solidFill>
              <a:latin typeface="Trebuchet MS"/>
              <a:ea typeface="Trebuchet MS"/>
              <a:cs typeface="Trebuchet MS"/>
              <a:sym typeface="Trebuchet MS"/>
            </a:endParaRPr>
          </a:p>
          <a:p>
            <a:pPr indent="-317500" lvl="0" marL="457200" rtl="0" algn="l">
              <a:spcBef>
                <a:spcPts val="0"/>
              </a:spcBef>
              <a:spcAft>
                <a:spcPts val="0"/>
              </a:spcAft>
              <a:buClr>
                <a:srgbClr val="BF9000"/>
              </a:buClr>
              <a:buSzPts val="1400"/>
              <a:buFont typeface="Trebuchet MS"/>
              <a:buChar char="●"/>
            </a:pPr>
            <a:r>
              <a:rPr lang="en">
                <a:solidFill>
                  <a:srgbClr val="BF9000"/>
                </a:solidFill>
                <a:latin typeface="Trebuchet MS"/>
                <a:ea typeface="Trebuchet MS"/>
                <a:cs typeface="Trebuchet MS"/>
                <a:sym typeface="Trebuchet MS"/>
              </a:rPr>
              <a:t>Once request button is clicked user request is sent to recycling location showing alert.</a:t>
            </a:r>
            <a:endParaRPr>
              <a:solidFill>
                <a:srgbClr val="BF9000"/>
              </a:solidFill>
              <a:latin typeface="Trebuchet MS"/>
              <a:ea typeface="Trebuchet MS"/>
              <a:cs typeface="Trebuchet MS"/>
              <a:sym typeface="Trebuchet MS"/>
            </a:endParaRPr>
          </a:p>
        </p:txBody>
      </p:sp>
      <p:pic>
        <p:nvPicPr>
          <p:cNvPr id="608" name="Google Shape;608;p68"/>
          <p:cNvPicPr preferRelativeResize="0"/>
          <p:nvPr/>
        </p:nvPicPr>
        <p:blipFill>
          <a:blip r:embed="rId3">
            <a:alphaModFix/>
          </a:blip>
          <a:stretch>
            <a:fillRect/>
          </a:stretch>
        </p:blipFill>
        <p:spPr>
          <a:xfrm>
            <a:off x="1569775" y="1184550"/>
            <a:ext cx="1957176" cy="34811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9"/>
          <p:cNvSpPr txBox="1"/>
          <p:nvPr/>
        </p:nvSpPr>
        <p:spPr>
          <a:xfrm>
            <a:off x="2969300" y="1679425"/>
            <a:ext cx="3464700" cy="27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BF9000"/>
                </a:solidFill>
                <a:latin typeface="Trebuchet MS"/>
                <a:ea typeface="Trebuchet MS"/>
                <a:cs typeface="Trebuchet MS"/>
                <a:sym typeface="Trebuchet MS"/>
              </a:rPr>
              <a:t>Stats Screen and Contact team</a:t>
            </a:r>
            <a:endParaRPr>
              <a:solidFill>
                <a:schemeClr val="lt1"/>
              </a:solidFill>
              <a:latin typeface="Trebuchet MS"/>
              <a:ea typeface="Trebuchet MS"/>
              <a:cs typeface="Trebuchet MS"/>
              <a:sym typeface="Trebuchet MS"/>
            </a:endParaRPr>
          </a:p>
          <a:p>
            <a:pPr indent="-317500" lvl="0" marL="457200" rtl="0" algn="l">
              <a:spcBef>
                <a:spcPts val="0"/>
              </a:spcBef>
              <a:spcAft>
                <a:spcPts val="0"/>
              </a:spcAft>
              <a:buClr>
                <a:srgbClr val="BF9000"/>
              </a:buClr>
              <a:buSzPts val="1400"/>
              <a:buFont typeface="Trebuchet MS"/>
              <a:buChar char="●"/>
            </a:pPr>
            <a:r>
              <a:rPr lang="en">
                <a:solidFill>
                  <a:srgbClr val="BF9000"/>
                </a:solidFill>
                <a:latin typeface="Trebuchet MS"/>
                <a:ea typeface="Trebuchet MS"/>
                <a:cs typeface="Trebuchet MS"/>
                <a:sym typeface="Trebuchet MS"/>
              </a:rPr>
              <a:t>Once the request is sent, the recycling location process this request  and statistics are displayed on stats  screen showing list of all the items a particular user has recycled.</a:t>
            </a:r>
            <a:endParaRPr>
              <a:solidFill>
                <a:srgbClr val="BF9000"/>
              </a:solidFill>
              <a:latin typeface="Trebuchet MS"/>
              <a:ea typeface="Trebuchet MS"/>
              <a:cs typeface="Trebuchet MS"/>
              <a:sym typeface="Trebuchet MS"/>
            </a:endParaRPr>
          </a:p>
          <a:p>
            <a:pPr indent="-317500" lvl="0" marL="457200" rtl="0" algn="l">
              <a:spcBef>
                <a:spcPts val="0"/>
              </a:spcBef>
              <a:spcAft>
                <a:spcPts val="0"/>
              </a:spcAft>
              <a:buClr>
                <a:srgbClr val="BF9000"/>
              </a:buClr>
              <a:buSzPts val="1400"/>
              <a:buFont typeface="Trebuchet MS"/>
              <a:buChar char="●"/>
            </a:pPr>
            <a:r>
              <a:rPr lang="en">
                <a:solidFill>
                  <a:srgbClr val="BF9000"/>
                </a:solidFill>
                <a:latin typeface="Trebuchet MS"/>
                <a:ea typeface="Trebuchet MS"/>
                <a:cs typeface="Trebuchet MS"/>
                <a:sym typeface="Trebuchet MS"/>
              </a:rPr>
              <a:t>On the right is contact team screen where user can contact squander team and provide feedback about the app and its recycling process.</a:t>
            </a:r>
            <a:endParaRPr>
              <a:solidFill>
                <a:srgbClr val="BF9000"/>
              </a:solidFill>
              <a:latin typeface="Trebuchet MS"/>
              <a:ea typeface="Trebuchet MS"/>
              <a:cs typeface="Trebuchet MS"/>
              <a:sym typeface="Trebuchet MS"/>
            </a:endParaRPr>
          </a:p>
        </p:txBody>
      </p:sp>
      <p:sp>
        <p:nvSpPr>
          <p:cNvPr id="614" name="Google Shape;614;p69"/>
          <p:cNvSpPr/>
          <p:nvPr/>
        </p:nvSpPr>
        <p:spPr>
          <a:xfrm>
            <a:off x="1939025" y="452550"/>
            <a:ext cx="5755800" cy="579600"/>
          </a:xfrm>
          <a:prstGeom prst="rect">
            <a:avLst/>
          </a:prstGeom>
          <a:solidFill>
            <a:srgbClr val="FFF2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7F6000"/>
                </a:solidFill>
                <a:latin typeface="Nunito ExtraBold"/>
                <a:ea typeface="Nunito ExtraBold"/>
                <a:cs typeface="Nunito ExtraBold"/>
                <a:sym typeface="Nunito ExtraBold"/>
              </a:rPr>
              <a:t>APP SCREENSHOTS (Continued) </a:t>
            </a:r>
            <a:endParaRPr b="0" i="0" sz="2800" u="none" cap="none" strike="noStrike">
              <a:solidFill>
                <a:srgbClr val="7F6000"/>
              </a:solidFill>
              <a:latin typeface="Nunito ExtraBold"/>
              <a:ea typeface="Nunito ExtraBold"/>
              <a:cs typeface="Nunito ExtraBold"/>
              <a:sym typeface="Nunito ExtraBold"/>
            </a:endParaRPr>
          </a:p>
        </p:txBody>
      </p:sp>
      <p:pic>
        <p:nvPicPr>
          <p:cNvPr id="615" name="Google Shape;615;p69"/>
          <p:cNvPicPr preferRelativeResize="0"/>
          <p:nvPr/>
        </p:nvPicPr>
        <p:blipFill>
          <a:blip r:embed="rId3">
            <a:alphaModFix/>
          </a:blip>
          <a:stretch>
            <a:fillRect/>
          </a:stretch>
        </p:blipFill>
        <p:spPr>
          <a:xfrm>
            <a:off x="663050" y="1128150"/>
            <a:ext cx="2064999" cy="3672949"/>
          </a:xfrm>
          <a:prstGeom prst="rect">
            <a:avLst/>
          </a:prstGeom>
          <a:noFill/>
          <a:ln>
            <a:noFill/>
          </a:ln>
          <a:effectLst>
            <a:outerShdw blurRad="57150" rotWithShape="0" algn="bl" dir="5400000" dist="19050">
              <a:srgbClr val="000000">
                <a:alpha val="50000"/>
              </a:srgbClr>
            </a:outerShdw>
          </a:effectLst>
        </p:spPr>
      </p:pic>
      <p:pic>
        <p:nvPicPr>
          <p:cNvPr id="616" name="Google Shape;616;p69"/>
          <p:cNvPicPr preferRelativeResize="0"/>
          <p:nvPr/>
        </p:nvPicPr>
        <p:blipFill>
          <a:blip r:embed="rId4">
            <a:alphaModFix/>
          </a:blip>
          <a:stretch>
            <a:fillRect/>
          </a:stretch>
        </p:blipFill>
        <p:spPr>
          <a:xfrm>
            <a:off x="6675250" y="1128150"/>
            <a:ext cx="2064999" cy="367295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0"/>
          <p:cNvSpPr/>
          <p:nvPr/>
        </p:nvSpPr>
        <p:spPr>
          <a:xfrm>
            <a:off x="2456850" y="449375"/>
            <a:ext cx="4230300" cy="579600"/>
          </a:xfrm>
          <a:prstGeom prst="rect">
            <a:avLst/>
          </a:prstGeom>
          <a:solidFill>
            <a:srgbClr val="FFF2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7F6000"/>
                </a:solidFill>
                <a:latin typeface="Nunito ExtraBold"/>
                <a:ea typeface="Nunito ExtraBold"/>
                <a:cs typeface="Nunito ExtraBold"/>
                <a:sym typeface="Nunito ExtraBold"/>
              </a:rPr>
              <a:t>API</a:t>
            </a:r>
            <a:endParaRPr b="0" i="0" sz="2800" u="none" cap="none" strike="noStrike">
              <a:solidFill>
                <a:srgbClr val="7F6000"/>
              </a:solidFill>
              <a:latin typeface="Nunito ExtraBold"/>
              <a:ea typeface="Nunito ExtraBold"/>
              <a:cs typeface="Nunito ExtraBold"/>
              <a:sym typeface="Nunito ExtraBold"/>
            </a:endParaRPr>
          </a:p>
        </p:txBody>
      </p:sp>
      <p:pic>
        <p:nvPicPr>
          <p:cNvPr id="622" name="Google Shape;622;p70"/>
          <p:cNvPicPr preferRelativeResize="0"/>
          <p:nvPr/>
        </p:nvPicPr>
        <p:blipFill>
          <a:blip r:embed="rId3">
            <a:alphaModFix/>
          </a:blip>
          <a:stretch>
            <a:fillRect/>
          </a:stretch>
        </p:blipFill>
        <p:spPr>
          <a:xfrm>
            <a:off x="1443625" y="1549075"/>
            <a:ext cx="1905000" cy="1905000"/>
          </a:xfrm>
          <a:prstGeom prst="rect">
            <a:avLst/>
          </a:prstGeom>
          <a:noFill/>
          <a:ln>
            <a:noFill/>
          </a:ln>
        </p:spPr>
      </p:pic>
      <p:sp>
        <p:nvSpPr>
          <p:cNvPr id="623" name="Google Shape;623;p70"/>
          <p:cNvSpPr txBox="1"/>
          <p:nvPr/>
        </p:nvSpPr>
        <p:spPr>
          <a:xfrm>
            <a:off x="1713925" y="3780475"/>
            <a:ext cx="136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BF9000"/>
                </a:solidFill>
                <a:latin typeface="Trebuchet MS"/>
                <a:ea typeface="Trebuchet MS"/>
                <a:cs typeface="Trebuchet MS"/>
                <a:sym typeface="Trebuchet MS"/>
              </a:rPr>
              <a:t>MapKit</a:t>
            </a:r>
            <a:r>
              <a:rPr b="1" lang="en" sz="1600">
                <a:solidFill>
                  <a:srgbClr val="BF9000"/>
                </a:solidFill>
                <a:latin typeface="Trebuchet MS"/>
                <a:ea typeface="Trebuchet MS"/>
                <a:cs typeface="Trebuchet MS"/>
                <a:sym typeface="Trebuchet MS"/>
              </a:rPr>
              <a:t> API</a:t>
            </a:r>
            <a:endParaRPr b="1" sz="1700">
              <a:latin typeface="Calibri"/>
              <a:ea typeface="Calibri"/>
              <a:cs typeface="Calibri"/>
              <a:sym typeface="Calibri"/>
            </a:endParaRPr>
          </a:p>
        </p:txBody>
      </p:sp>
      <p:pic>
        <p:nvPicPr>
          <p:cNvPr id="624" name="Google Shape;624;p70"/>
          <p:cNvPicPr preferRelativeResize="0"/>
          <p:nvPr/>
        </p:nvPicPr>
        <p:blipFill>
          <a:blip r:embed="rId4">
            <a:alphaModFix/>
          </a:blip>
          <a:stretch>
            <a:fillRect/>
          </a:stretch>
        </p:blipFill>
        <p:spPr>
          <a:xfrm>
            <a:off x="5477825" y="1437800"/>
            <a:ext cx="2496750" cy="2016275"/>
          </a:xfrm>
          <a:prstGeom prst="rect">
            <a:avLst/>
          </a:prstGeom>
          <a:noFill/>
          <a:ln>
            <a:noFill/>
          </a:ln>
        </p:spPr>
      </p:pic>
      <p:sp>
        <p:nvSpPr>
          <p:cNvPr id="625" name="Google Shape;625;p70"/>
          <p:cNvSpPr txBox="1"/>
          <p:nvPr/>
        </p:nvSpPr>
        <p:spPr>
          <a:xfrm>
            <a:off x="5812150" y="3822375"/>
            <a:ext cx="201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Calibri"/>
                <a:ea typeface="Calibri"/>
                <a:cs typeface="Calibri"/>
                <a:sym typeface="Calibri"/>
              </a:rPr>
              <a:t>   </a:t>
            </a:r>
            <a:r>
              <a:rPr b="1" lang="en" sz="1600">
                <a:solidFill>
                  <a:srgbClr val="BF9000"/>
                </a:solidFill>
                <a:latin typeface="Trebuchet MS"/>
                <a:ea typeface="Trebuchet MS"/>
                <a:cs typeface="Trebuchet MS"/>
                <a:sym typeface="Trebuchet MS"/>
              </a:rPr>
              <a:t>Core Location API</a:t>
            </a:r>
            <a:endParaRPr b="1" sz="1700">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1"/>
          <p:cNvSpPr txBox="1"/>
          <p:nvPr/>
        </p:nvSpPr>
        <p:spPr>
          <a:xfrm>
            <a:off x="712269" y="1751942"/>
            <a:ext cx="55593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 sz="1800" u="sng" cap="none" strike="noStrike">
                <a:solidFill>
                  <a:srgbClr val="9E7C38"/>
                </a:solidFill>
                <a:latin typeface="Trebuchet MS"/>
                <a:ea typeface="Trebuchet MS"/>
                <a:cs typeface="Trebuchet MS"/>
                <a:sym typeface="Trebuchet MS"/>
              </a:rPr>
              <a:t>GitHub</a:t>
            </a:r>
            <a:r>
              <a:rPr b="0" i="0" lang="en" sz="1800" u="none" cap="none" strike="noStrike">
                <a:solidFill>
                  <a:srgbClr val="9E7C38"/>
                </a:solidFill>
                <a:latin typeface="Trebuchet MS"/>
                <a:ea typeface="Trebuchet MS"/>
                <a:cs typeface="Trebuchet MS"/>
                <a:sym typeface="Trebuchet MS"/>
              </a:rPr>
              <a:t>: https://github.com/anku518/Squander/wiki</a:t>
            </a:r>
            <a:endParaRPr b="0" i="0" sz="1800" u="none" cap="none" strike="noStrike">
              <a:solidFill>
                <a:srgbClr val="000000"/>
              </a:solidFill>
              <a:latin typeface="Arial"/>
              <a:ea typeface="Arial"/>
              <a:cs typeface="Arial"/>
              <a:sym typeface="Arial"/>
            </a:endParaRPr>
          </a:p>
        </p:txBody>
      </p:sp>
      <p:pic>
        <p:nvPicPr>
          <p:cNvPr id="631" name="Google Shape;631;p71"/>
          <p:cNvPicPr preferRelativeResize="0"/>
          <p:nvPr/>
        </p:nvPicPr>
        <p:blipFill rotWithShape="1">
          <a:blip r:embed="rId3">
            <a:alphaModFix/>
          </a:blip>
          <a:srcRect b="0" l="0" r="0" t="0"/>
          <a:stretch/>
        </p:blipFill>
        <p:spPr>
          <a:xfrm>
            <a:off x="6437357" y="1073367"/>
            <a:ext cx="2241849" cy="2241849"/>
          </a:xfrm>
          <a:prstGeom prst="rect">
            <a:avLst/>
          </a:prstGeom>
          <a:noFill/>
          <a:ln>
            <a:noFill/>
          </a:ln>
        </p:spPr>
      </p:pic>
      <p:sp>
        <p:nvSpPr>
          <p:cNvPr id="632" name="Google Shape;632;p71"/>
          <p:cNvSpPr/>
          <p:nvPr/>
        </p:nvSpPr>
        <p:spPr>
          <a:xfrm>
            <a:off x="2283250" y="497325"/>
            <a:ext cx="4230300" cy="579600"/>
          </a:xfrm>
          <a:prstGeom prst="rect">
            <a:avLst/>
          </a:prstGeom>
          <a:solidFill>
            <a:srgbClr val="FFF2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7F6000"/>
                </a:solidFill>
                <a:latin typeface="Nunito ExtraBold"/>
                <a:ea typeface="Nunito ExtraBold"/>
                <a:cs typeface="Nunito ExtraBold"/>
                <a:sym typeface="Nunito ExtraBold"/>
              </a:rPr>
              <a:t>GITHUB LINK</a:t>
            </a:r>
            <a:endParaRPr b="0" i="0" sz="1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8"/>
          <p:cNvSpPr txBox="1"/>
          <p:nvPr/>
        </p:nvSpPr>
        <p:spPr>
          <a:xfrm>
            <a:off x="1134836" y="1301750"/>
            <a:ext cx="6809014" cy="28446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20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Squander app provides a complete solution to organize and plan the disposal of waste. It uses a machine learning algorithm to detect recyclable waste from images and provide proper disposal.</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15000"/>
              </a:lnSpc>
              <a:spcBef>
                <a:spcPts val="120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Squander app is an Image-based Waste detection mobile application.</a:t>
            </a:r>
            <a:endParaRPr b="0" i="0" sz="1100" u="none" cap="none" strike="noStrike">
              <a:solidFill>
                <a:srgbClr val="BF9000"/>
              </a:solidFill>
              <a:latin typeface="Trebuchet MS"/>
              <a:ea typeface="Trebuchet MS"/>
              <a:cs typeface="Trebuchet MS"/>
              <a:sym typeface="Trebuchet MS"/>
            </a:endParaRPr>
          </a:p>
          <a:p>
            <a:pPr indent="0" lvl="0" marL="9144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The app works with an image submission by the user and a trained machine learning-based model runs on the image which gives results and information about that image.</a:t>
            </a:r>
            <a:endParaRPr b="0" i="0" sz="1100" u="none" cap="none" strike="noStrike">
              <a:solidFill>
                <a:srgbClr val="BF9000"/>
              </a:solidFill>
              <a:latin typeface="Trebuchet MS"/>
              <a:ea typeface="Trebuchet MS"/>
              <a:cs typeface="Trebuchet MS"/>
              <a:sym typeface="Trebuchet MS"/>
            </a:endParaRPr>
          </a:p>
          <a:p>
            <a:pPr indent="0" lvl="0" marL="9144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As Squander is an image-based application, it’s an easy tool to detect waste by underlying simple steps in the application. </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And the application also has a feature that provides the nearest recycling location with an option to schedule a pick of your waste by the recycling factory </a:t>
            </a:r>
            <a:endParaRPr b="0" i="0" sz="2000" u="none" cap="none" strike="noStrike">
              <a:solidFill>
                <a:srgbClr val="BF9000"/>
              </a:solidFill>
              <a:latin typeface="Trebuchet MS"/>
              <a:ea typeface="Trebuchet MS"/>
              <a:cs typeface="Trebuchet MS"/>
              <a:sym typeface="Trebuchet MS"/>
            </a:endParaRPr>
          </a:p>
        </p:txBody>
      </p:sp>
      <p:sp>
        <p:nvSpPr>
          <p:cNvPr id="209" name="Google Shape;209;p18"/>
          <p:cNvSpPr/>
          <p:nvPr/>
        </p:nvSpPr>
        <p:spPr>
          <a:xfrm>
            <a:off x="2154700" y="463525"/>
            <a:ext cx="4401300" cy="579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7F6000"/>
                </a:solidFill>
                <a:latin typeface="Nunito ExtraBold"/>
                <a:ea typeface="Nunito ExtraBold"/>
                <a:cs typeface="Nunito ExtraBold"/>
                <a:sym typeface="Nunito ExtraBold"/>
              </a:rPr>
              <a:t>PROJECT DESCRIPTION </a:t>
            </a:r>
            <a:endParaRPr b="0" i="0" sz="1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2"/>
          <p:cNvSpPr txBox="1"/>
          <p:nvPr/>
        </p:nvSpPr>
        <p:spPr>
          <a:xfrm>
            <a:off x="1632900" y="2002200"/>
            <a:ext cx="58782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solidFill>
                  <a:srgbClr val="7F6000"/>
                </a:solidFill>
                <a:latin typeface="Nunito"/>
                <a:ea typeface="Nunito"/>
                <a:cs typeface="Nunito"/>
                <a:sym typeface="Nunito"/>
              </a:rPr>
              <a:t>THANK YOU!!!</a:t>
            </a:r>
            <a:endParaRPr b="1" sz="4800">
              <a:solidFill>
                <a:srgbClr val="7F6000"/>
              </a:solidFill>
              <a:latin typeface="Nunito"/>
              <a:ea typeface="Nunito"/>
              <a:cs typeface="Nunito"/>
              <a:sym typeface="Nunito"/>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19"/>
          <p:cNvPicPr preferRelativeResize="0"/>
          <p:nvPr/>
        </p:nvPicPr>
        <p:blipFill rotWithShape="1">
          <a:blip r:embed="rId3">
            <a:alphaModFix/>
          </a:blip>
          <a:srcRect b="0" l="0" r="0" t="0"/>
          <a:stretch/>
        </p:blipFill>
        <p:spPr>
          <a:xfrm>
            <a:off x="1408175" y="795950"/>
            <a:ext cx="6195150" cy="3769126"/>
          </a:xfrm>
          <a:prstGeom prst="rect">
            <a:avLst/>
          </a:prstGeom>
          <a:noFill/>
          <a:ln>
            <a:noFill/>
          </a:ln>
        </p:spPr>
      </p:pic>
      <p:sp>
        <p:nvSpPr>
          <p:cNvPr id="215" name="Google Shape;215;p19"/>
          <p:cNvSpPr/>
          <p:nvPr/>
        </p:nvSpPr>
        <p:spPr>
          <a:xfrm>
            <a:off x="3073250" y="414225"/>
            <a:ext cx="2865000" cy="5508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7F6000"/>
                </a:solidFill>
                <a:latin typeface="Nunito ExtraBold"/>
                <a:ea typeface="Nunito ExtraBold"/>
                <a:cs typeface="Nunito ExtraBold"/>
                <a:sym typeface="Nunito ExtraBold"/>
              </a:rPr>
              <a:t>PERSONA</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0"/>
          <p:cNvSpPr txBox="1"/>
          <p:nvPr>
            <p:ph type="title"/>
          </p:nvPr>
        </p:nvSpPr>
        <p:spPr>
          <a:xfrm>
            <a:off x="718600" y="5408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
                <a:latin typeface="Trebuchet MS"/>
                <a:ea typeface="Trebuchet MS"/>
                <a:cs typeface="Trebuchet MS"/>
                <a:sym typeface="Trebuchet MS"/>
              </a:rPr>
              <a:t>Jill, the party host</a:t>
            </a:r>
            <a:endParaRPr b="1">
              <a:latin typeface="Trebuchet MS"/>
              <a:ea typeface="Trebuchet MS"/>
              <a:cs typeface="Trebuchet MS"/>
              <a:sym typeface="Trebuchet MS"/>
            </a:endParaRPr>
          </a:p>
        </p:txBody>
      </p:sp>
      <p:sp>
        <p:nvSpPr>
          <p:cNvPr id="221" name="Google Shape;221;p20"/>
          <p:cNvSpPr txBox="1"/>
          <p:nvPr/>
        </p:nvSpPr>
        <p:spPr>
          <a:xfrm>
            <a:off x="634725" y="1820050"/>
            <a:ext cx="7348500" cy="255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Background Profile: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Jill, a 32-year-old. He is an event organizer of a well-reputed company in the city. He has organized many big parties and is always busy with his job. He takes all the responsibility and his duties also include providing a good food service. He gets many clients, particularly for the food he provides. His organization is popular among the people Jill does many parties and he collected more food waste by the end of the party. Jill would like to know the waste identified from the image uploaded so that he can confirm the photo he uploaded was processable.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How can Squander help?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Jill being responsible for organizing the party. He wants to recycle all the waste by segregating in rightful manner and help the surrounding environment. He can use an application. Squander which provides his needs by showing the results of nearest recycling company location for all the food waste from his parties that happen wherever in the city. Squander makes an efficient and easiest way in someone’s life like Jill’s </a:t>
            </a:r>
            <a:endParaRPr b="0" i="0" sz="1100" u="none" cap="none" strike="noStrike">
              <a:solidFill>
                <a:srgbClr val="BF9000"/>
              </a:solidFill>
              <a:latin typeface="Trebuchet MS"/>
              <a:ea typeface="Trebuchet MS"/>
              <a:cs typeface="Trebuchet MS"/>
              <a:sym typeface="Trebuchet MS"/>
            </a:endParaRPr>
          </a:p>
        </p:txBody>
      </p:sp>
      <p:pic>
        <p:nvPicPr>
          <p:cNvPr id="222" name="Google Shape;222;p20"/>
          <p:cNvPicPr preferRelativeResize="0"/>
          <p:nvPr/>
        </p:nvPicPr>
        <p:blipFill rotWithShape="1">
          <a:blip r:embed="rId3">
            <a:alphaModFix/>
          </a:blip>
          <a:srcRect b="0" l="0" r="0" t="0"/>
          <a:stretch/>
        </p:blipFill>
        <p:spPr>
          <a:xfrm>
            <a:off x="5373804" y="540800"/>
            <a:ext cx="2454900" cy="1543275"/>
          </a:xfrm>
          <a:prstGeom prst="rect">
            <a:avLst/>
          </a:prstGeom>
          <a:noFill/>
          <a:ln>
            <a:noFill/>
          </a:ln>
        </p:spPr>
      </p:pic>
      <p:cxnSp>
        <p:nvCxnSpPr>
          <p:cNvPr id="223" name="Google Shape;223;p20"/>
          <p:cNvCxnSpPr/>
          <p:nvPr/>
        </p:nvCxnSpPr>
        <p:spPr>
          <a:xfrm flipH="1" rot="10800000">
            <a:off x="823925" y="1109475"/>
            <a:ext cx="3468000" cy="21900"/>
          </a:xfrm>
          <a:prstGeom prst="straightConnector1">
            <a:avLst/>
          </a:prstGeom>
          <a:noFill/>
          <a:ln cap="flat" cmpd="sng" w="38100">
            <a:solidFill>
              <a:srgbClr val="351C75"/>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1"/>
          <p:cNvSpPr txBox="1"/>
          <p:nvPr>
            <p:ph type="title"/>
          </p:nvPr>
        </p:nvSpPr>
        <p:spPr>
          <a:xfrm>
            <a:off x="819150" y="5408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
                <a:latin typeface="Trebuchet MS"/>
                <a:ea typeface="Trebuchet MS"/>
                <a:cs typeface="Trebuchet MS"/>
                <a:sym typeface="Trebuchet MS"/>
              </a:rPr>
              <a:t>Simon, the mechanic</a:t>
            </a:r>
            <a:endParaRPr b="1">
              <a:latin typeface="Trebuchet MS"/>
              <a:ea typeface="Trebuchet MS"/>
              <a:cs typeface="Trebuchet MS"/>
              <a:sym typeface="Trebuchet MS"/>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229" name="Google Shape;229;p21"/>
          <p:cNvSpPr txBox="1"/>
          <p:nvPr/>
        </p:nvSpPr>
        <p:spPr>
          <a:xfrm>
            <a:off x="819150" y="1744350"/>
            <a:ext cx="7352100" cy="255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Background Profile: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Simon is a mechanic for ten years. His age is of 35 years. His jobs is to inspect and repair vehicles, machinery, and light trucks. And he is known for his good service providing for his customers. He works in an indoor garage. Simon’s culminated with metallic waste from his work and he wants to find a recycling location to recycle it and make some money from scrap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How can Squander help?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Simon can use the Squander application that helps him to find the nearest recycling company location for the waste to recycle from the comfort of his garage. This would allow him to find and provide easy access directly to the recycling company. He doesn’t have to worry about the waste and where to recycle it. Through Squander it makes his life easier.  </a:t>
            </a:r>
            <a:endParaRPr b="0" i="0" sz="1100" u="none" cap="none" strike="noStrike">
              <a:solidFill>
                <a:srgbClr val="BF9000"/>
              </a:solidFill>
              <a:latin typeface="Trebuchet MS"/>
              <a:ea typeface="Trebuchet MS"/>
              <a:cs typeface="Trebuchet MS"/>
              <a:sym typeface="Trebuchet MS"/>
            </a:endParaRPr>
          </a:p>
        </p:txBody>
      </p:sp>
      <p:pic>
        <p:nvPicPr>
          <p:cNvPr id="230" name="Google Shape;230;p21"/>
          <p:cNvPicPr preferRelativeResize="0"/>
          <p:nvPr/>
        </p:nvPicPr>
        <p:blipFill rotWithShape="1">
          <a:blip r:embed="rId3">
            <a:alphaModFix/>
          </a:blip>
          <a:srcRect b="0" l="0" r="0" t="0"/>
          <a:stretch/>
        </p:blipFill>
        <p:spPr>
          <a:xfrm>
            <a:off x="5596069" y="540800"/>
            <a:ext cx="2417301" cy="1611525"/>
          </a:xfrm>
          <a:prstGeom prst="rect">
            <a:avLst/>
          </a:prstGeom>
          <a:noFill/>
          <a:ln>
            <a:noFill/>
          </a:ln>
        </p:spPr>
      </p:pic>
      <p:sp>
        <p:nvSpPr>
          <p:cNvPr id="231" name="Google Shape;231;p21"/>
          <p:cNvSpPr txBox="1"/>
          <p:nvPr/>
        </p:nvSpPr>
        <p:spPr>
          <a:xfrm>
            <a:off x="2902325" y="2566150"/>
            <a:ext cx="626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cxnSp>
        <p:nvCxnSpPr>
          <p:cNvPr id="232" name="Google Shape;232;p21"/>
          <p:cNvCxnSpPr/>
          <p:nvPr/>
        </p:nvCxnSpPr>
        <p:spPr>
          <a:xfrm flipH="1" rot="10800000">
            <a:off x="900125" y="1123275"/>
            <a:ext cx="4010100" cy="8100"/>
          </a:xfrm>
          <a:prstGeom prst="straightConnector1">
            <a:avLst/>
          </a:prstGeom>
          <a:noFill/>
          <a:ln cap="flat" cmpd="sng" w="38100">
            <a:solidFill>
              <a:srgbClr val="351C75"/>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